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1"/>
  </p:notesMasterIdLst>
  <p:handoutMasterIdLst>
    <p:handoutMasterId r:id="rId42"/>
  </p:handoutMasterIdLst>
  <p:sldIdLst>
    <p:sldId id="256" r:id="rId2"/>
    <p:sldId id="270" r:id="rId3"/>
    <p:sldId id="258" r:id="rId4"/>
    <p:sldId id="259" r:id="rId5"/>
    <p:sldId id="261" r:id="rId6"/>
    <p:sldId id="274" r:id="rId7"/>
    <p:sldId id="260" r:id="rId8"/>
    <p:sldId id="262" r:id="rId9"/>
    <p:sldId id="263" r:id="rId10"/>
    <p:sldId id="271" r:id="rId11"/>
    <p:sldId id="272" r:id="rId12"/>
    <p:sldId id="275" r:id="rId13"/>
    <p:sldId id="277" r:id="rId14"/>
    <p:sldId id="276" r:id="rId15"/>
    <p:sldId id="273" r:id="rId16"/>
    <p:sldId id="279" r:id="rId17"/>
    <p:sldId id="278" r:id="rId18"/>
    <p:sldId id="265" r:id="rId19"/>
    <p:sldId id="266" r:id="rId20"/>
    <p:sldId id="280" r:id="rId21"/>
    <p:sldId id="281" r:id="rId22"/>
    <p:sldId id="282" r:id="rId23"/>
    <p:sldId id="283" r:id="rId24"/>
    <p:sldId id="284" r:id="rId25"/>
    <p:sldId id="285" r:id="rId26"/>
    <p:sldId id="286" r:id="rId27"/>
    <p:sldId id="287" r:id="rId28"/>
    <p:sldId id="288" r:id="rId29"/>
    <p:sldId id="301"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F5F5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7" autoAdjust="0"/>
  </p:normalViewPr>
  <p:slideViewPr>
    <p:cSldViewPr>
      <p:cViewPr>
        <p:scale>
          <a:sx n="114" d="100"/>
          <a:sy n="114" d="100"/>
        </p:scale>
        <p:origin x="-538" y="370"/>
      </p:cViewPr>
      <p:guideLst>
        <p:guide orient="horz" pos="1536"/>
        <p:guide pos="960"/>
      </p:guideLst>
    </p:cSldViewPr>
  </p:slideViewPr>
  <p:notesTextViewPr>
    <p:cViewPr>
      <p:scale>
        <a:sx n="100" d="100"/>
        <a:sy n="100" d="100"/>
      </p:scale>
      <p:origin x="0" y="0"/>
    </p:cViewPr>
  </p:notesTextViewPr>
  <p:sorterViewPr>
    <p:cViewPr>
      <p:scale>
        <a:sx n="100" d="100"/>
        <a:sy n="100" d="100"/>
      </p:scale>
      <p:origin x="0" y="1201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C2BD2F73-6904-4DF0-BEC7-1E2152B51F4F}" type="slidenum">
              <a:rPr lang="en-US"/>
              <a:pPr>
                <a:defRPr/>
              </a:pPr>
              <a:t>‹#›</a:t>
            </a:fld>
            <a:endParaRPr lang="en-US"/>
          </a:p>
        </p:txBody>
      </p:sp>
    </p:spTree>
    <p:extLst>
      <p:ext uri="{BB962C8B-B14F-4D97-AF65-F5344CB8AC3E}">
        <p14:creationId xmlns:p14="http://schemas.microsoft.com/office/powerpoint/2010/main" val="27025658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520" units="cm"/>
          <inkml:channel name="Y" type="integer" max="1200" units="cm"/>
          <inkml:channel name="T" type="integer" max="2.14748E9" units="dev"/>
        </inkml:traceFormat>
        <inkml:channelProperties>
          <inkml:channelProperty channel="X" name="resolution" value="51.99409" units="1/cm"/>
          <inkml:channelProperty channel="Y" name="resolution" value="28.36879" units="1/cm"/>
          <inkml:channelProperty channel="T" name="resolution" value="1" units="1/dev"/>
        </inkml:channelProperties>
      </inkml:inkSource>
      <inkml:timestamp xml:id="ts0" timeString="2016-07-05T13:27:20.971"/>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9D18D36E-8154-455E-BEBB-1D6A4B026423}" type="slidenum">
              <a:rPr lang="en-US"/>
              <a:pPr>
                <a:defRPr/>
              </a:pPr>
              <a:t>‹#›</a:t>
            </a:fld>
            <a:endParaRPr lang="en-US"/>
          </a:p>
        </p:txBody>
      </p:sp>
    </p:spTree>
    <p:extLst>
      <p:ext uri="{BB962C8B-B14F-4D97-AF65-F5344CB8AC3E}">
        <p14:creationId xmlns:p14="http://schemas.microsoft.com/office/powerpoint/2010/main" val="2269111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cs typeface="Times New Roman" pitchFamily="18" charset="0"/>
              </a:defRPr>
            </a:lvl1pPr>
            <a:lvl2pPr marL="742950" indent="-285750" eaLnBrk="0" hangingPunct="0">
              <a:spcBef>
                <a:spcPct val="30000"/>
              </a:spcBef>
              <a:defRPr kumimoji="1" sz="1200">
                <a:solidFill>
                  <a:schemeClr val="tx1"/>
                </a:solidFill>
                <a:latin typeface="Times New Roman" pitchFamily="18" charset="0"/>
                <a:cs typeface="Times New Roman" pitchFamily="18" charset="0"/>
              </a:defRPr>
            </a:lvl2pPr>
            <a:lvl3pPr marL="1143000" indent="-228600" eaLnBrk="0" hangingPunct="0">
              <a:spcBef>
                <a:spcPct val="30000"/>
              </a:spcBef>
              <a:defRPr kumimoji="1" sz="1200">
                <a:solidFill>
                  <a:schemeClr val="tx1"/>
                </a:solidFill>
                <a:latin typeface="Times New Roman" pitchFamily="18" charset="0"/>
                <a:cs typeface="Times New Roman" pitchFamily="18" charset="0"/>
              </a:defRPr>
            </a:lvl3pPr>
            <a:lvl4pPr marL="1600200" indent="-228600" eaLnBrk="0" hangingPunct="0">
              <a:spcBef>
                <a:spcPct val="30000"/>
              </a:spcBef>
              <a:defRPr kumimoji="1" sz="1200">
                <a:solidFill>
                  <a:schemeClr val="tx1"/>
                </a:solidFill>
                <a:latin typeface="Times New Roman" pitchFamily="18" charset="0"/>
                <a:cs typeface="Times New Roman" pitchFamily="18" charset="0"/>
              </a:defRPr>
            </a:lvl4pPr>
            <a:lvl5pPr marL="2057400" indent="-228600" eaLnBrk="0" hangingPunct="0">
              <a:spcBef>
                <a:spcPct val="30000"/>
              </a:spcBef>
              <a:defRPr kumimoji="1"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cs typeface="Times New Roman" pitchFamily="18" charset="0"/>
              </a:defRPr>
            </a:lvl9pPr>
          </a:lstStyle>
          <a:p>
            <a:pPr>
              <a:spcBef>
                <a:spcPct val="0"/>
              </a:spcBef>
            </a:pPr>
            <a:fld id="{1D0B2B98-CCF9-4D6E-8CEF-FD3C0B6129B0}" type="slidenum">
              <a:rPr kumimoji="0" lang="en-US" altLang="en-US" smtClean="0"/>
              <a:pPr>
                <a:spcBef>
                  <a:spcPct val="0"/>
                </a:spcBef>
              </a:pPr>
              <a:t>1</a:t>
            </a:fld>
            <a:endParaRPr kumimoji="0"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5CFAB978-2939-48A1-A468-D50F8A9419ED}" type="slidenum">
              <a:rPr lang="en-US" altLang="en-US" smtClean="0"/>
              <a:pPr/>
              <a:t>26</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21029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6E617AB5-2B4C-43B5-9E39-F1FC9F63E139}" type="slidenum">
              <a:rPr lang="en-US" altLang="en-US" smtClean="0"/>
              <a:pPr/>
              <a:t>27</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796997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6E617AB5-2B4C-43B5-9E39-F1FC9F63E139}" type="slidenum">
              <a:rPr lang="en-US" altLang="en-US" smtClean="0"/>
              <a:pPr/>
              <a:t>28</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79699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6E617AB5-2B4C-43B5-9E39-F1FC9F63E139}" type="slidenum">
              <a:rPr lang="en-US" altLang="en-US" smtClean="0"/>
              <a:pPr/>
              <a:t>30</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79699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5DE2C8D1-C819-4FEE-8765-BD993C349317}" type="slidenum">
              <a:rPr lang="en-US" altLang="en-US" smtClean="0"/>
              <a:pPr/>
              <a:t>31</a:t>
            </a:fld>
            <a:endParaRPr lang="en-US" altLang="en-US" dirty="0"/>
          </a:p>
        </p:txBody>
      </p:sp>
    </p:spTree>
    <p:extLst>
      <p:ext uri="{BB962C8B-B14F-4D97-AF65-F5344CB8AC3E}">
        <p14:creationId xmlns:p14="http://schemas.microsoft.com/office/powerpoint/2010/main" val="93483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14350">
              <a:defRPr/>
            </a:pPr>
            <a:endParaRPr lang="en-US" sz="1400"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DD6DF2DF-47CF-42B1-A906-719364312634}" type="slidenum">
              <a:rPr lang="en-US" altLang="en-US" smtClean="0"/>
              <a:pPr/>
              <a:t>32</a:t>
            </a:fld>
            <a:endParaRPr lang="en-US" altLang="en-US" dirty="0"/>
          </a:p>
        </p:txBody>
      </p:sp>
    </p:spTree>
    <p:extLst>
      <p:ext uri="{BB962C8B-B14F-4D97-AF65-F5344CB8AC3E}">
        <p14:creationId xmlns:p14="http://schemas.microsoft.com/office/powerpoint/2010/main" val="226440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39C3649-8A1B-4216-BAB2-0742831A443A}" type="slidenum">
              <a:rPr lang="en-US" altLang="en-US" smtClean="0"/>
              <a:pPr/>
              <a:t>33</a:t>
            </a:fld>
            <a:endParaRPr lang="en-US" altLang="en-US" dirty="0"/>
          </a:p>
        </p:txBody>
      </p:sp>
    </p:spTree>
    <p:extLst>
      <p:ext uri="{BB962C8B-B14F-4D97-AF65-F5344CB8AC3E}">
        <p14:creationId xmlns:p14="http://schemas.microsoft.com/office/powerpoint/2010/main" val="131506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F3402E75-7C70-46EC-931F-5C6C26D1421D}" type="slidenum">
              <a:rPr lang="en-US" altLang="en-US" smtClean="0"/>
              <a:pPr/>
              <a:t>34</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59609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4C2F732F-A8FE-4568-AEB4-F387A0596D34}" type="slidenum">
              <a:rPr lang="en-US" altLang="en-US" smtClean="0"/>
              <a:pPr/>
              <a:t>35</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itchFamily="34" charset="0"/>
            </a:endParaRPr>
          </a:p>
        </p:txBody>
      </p:sp>
    </p:spTree>
    <p:extLst>
      <p:ext uri="{BB962C8B-B14F-4D97-AF65-F5344CB8AC3E}">
        <p14:creationId xmlns:p14="http://schemas.microsoft.com/office/powerpoint/2010/main" val="401764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5E361BE-AF93-41CD-AC1E-9C78EC8C241C}" type="slidenum">
              <a:rPr lang="en-US" altLang="en-US" smtClean="0"/>
              <a:pPr/>
              <a:t>37</a:t>
            </a:fld>
            <a:endParaRPr lang="en-US" altLang="en-US" dirty="0"/>
          </a:p>
        </p:txBody>
      </p:sp>
    </p:spTree>
    <p:extLst>
      <p:ext uri="{BB962C8B-B14F-4D97-AF65-F5344CB8AC3E}">
        <p14:creationId xmlns:p14="http://schemas.microsoft.com/office/powerpoint/2010/main" val="198847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is key:  Adversaries</a:t>
            </a:r>
            <a:r>
              <a:rPr lang="en-US" baseline="0" dirty="0" smtClean="0"/>
              <a:t> may be interested in information that you don’t deem to be particularly sensitive.  Collection requirements fall into a wide variety of categories and many times include information that might be not seem overly important.</a:t>
            </a:r>
          </a:p>
          <a:p>
            <a:endParaRPr lang="en-US" baseline="0" dirty="0" smtClean="0"/>
          </a:p>
          <a:p>
            <a:r>
              <a:rPr lang="en-US" baseline="0" dirty="0" smtClean="0"/>
              <a:t>Pieces of a puzzle.</a:t>
            </a:r>
          </a:p>
          <a:p>
            <a:endParaRPr lang="en-US" baseline="0" dirty="0" smtClean="0"/>
          </a:p>
          <a:p>
            <a:r>
              <a:rPr lang="en-US" baseline="0" dirty="0" smtClean="0"/>
              <a:t>Visit indicators:</a:t>
            </a:r>
          </a:p>
          <a:p>
            <a:r>
              <a:rPr lang="en-US" baseline="0" dirty="0" smtClean="0"/>
              <a:t>	- “wandering” visitors who become offended when </a:t>
            </a:r>
            <a:r>
              <a:rPr lang="en-US" baseline="0" dirty="0" err="1" smtClean="0"/>
              <a:t>conforonted</a:t>
            </a:r>
            <a:endParaRPr lang="en-US" baseline="0" dirty="0" smtClean="0"/>
          </a:p>
          <a:p>
            <a:r>
              <a:rPr lang="en-US" baseline="0" dirty="0" smtClean="0"/>
              <a:t>	- hidden agendas: questions beyond the scope of visit or bilateral agreement</a:t>
            </a:r>
          </a:p>
          <a:p>
            <a:r>
              <a:rPr lang="en-US" baseline="0" dirty="0" smtClean="0"/>
              <a:t>	- arriving at a facility unannounced or last minute additions</a:t>
            </a:r>
          </a:p>
          <a:p>
            <a:r>
              <a:rPr lang="en-US" baseline="0" dirty="0" smtClean="0"/>
              <a:t>	- Last minute additions to a visiting delegations</a:t>
            </a:r>
          </a:p>
          <a:p>
            <a:endParaRPr lang="en-US" baseline="0" dirty="0" smtClean="0"/>
          </a:p>
          <a:p>
            <a:r>
              <a:rPr lang="en-US" baseline="0" dirty="0" smtClean="0"/>
              <a:t>Insider threat definition</a:t>
            </a:r>
          </a:p>
          <a:p>
            <a:r>
              <a:rPr lang="en-US" baseline="0" dirty="0" smtClean="0"/>
              <a:t>Recruitment technique:  Adversary begins to cultivate a relationship with the individual; goal is an emotional attachment between the targeted </a:t>
            </a:r>
            <a:r>
              <a:rPr lang="en-US" baseline="0" dirty="0" err="1" smtClean="0"/>
              <a:t>indivisual</a:t>
            </a:r>
            <a:r>
              <a:rPr lang="en-US" baseline="0" dirty="0" smtClean="0"/>
              <a:t> and the adversary</a:t>
            </a:r>
          </a:p>
          <a:p>
            <a:endParaRPr lang="en-US" baseline="0" dirty="0" smtClean="0"/>
          </a:p>
          <a:p>
            <a:r>
              <a:rPr lang="en-US" baseline="0" dirty="0" smtClean="0"/>
              <a:t>Elicitation: strategic use of conversation to subtly extract information about you, your work, and your colleagues.  Indirect and direct questioning.</a:t>
            </a:r>
          </a:p>
          <a:p>
            <a:endParaRPr lang="en-US" baseline="0" dirty="0" smtClean="0"/>
          </a:p>
          <a:p>
            <a:r>
              <a:rPr lang="en-US" baseline="0" dirty="0" smtClean="0"/>
              <a:t>FIE looking to explore potential exploitable weaknesses which may be used against Commerce employees; Drugs or alcohol, gambling, adultery, financial problems.</a:t>
            </a:r>
          </a:p>
          <a:p>
            <a:endParaRPr lang="en-US" baseline="0" dirty="0" smtClean="0"/>
          </a:p>
          <a:p>
            <a:r>
              <a:rPr lang="en-US" baseline="0" dirty="0" smtClean="0"/>
              <a:t>Recruitment – appeals to ideological leanings, financial gain, blackmail or </a:t>
            </a:r>
            <a:r>
              <a:rPr lang="en-US" baseline="0" dirty="0" err="1" smtClean="0"/>
              <a:t>coersion</a:t>
            </a:r>
            <a:endParaRPr lang="en-US" baseline="0" dirty="0" smtClean="0"/>
          </a:p>
          <a:p>
            <a:endParaRPr lang="en-US" baseline="0" dirty="0" smtClean="0"/>
          </a:p>
          <a:p>
            <a:r>
              <a:rPr lang="en-US" baseline="0" dirty="0" smtClean="0"/>
              <a:t>Countermeasures:</a:t>
            </a:r>
          </a:p>
          <a:p>
            <a:r>
              <a:rPr lang="en-US" baseline="0" dirty="0" smtClean="0"/>
              <a:t>	- do not share anything the elicitor is not authorized to know, including personal </a:t>
            </a:r>
            <a:r>
              <a:rPr lang="en-US" baseline="0" dirty="0" err="1" smtClean="0"/>
              <a:t>informationa</a:t>
            </a:r>
            <a:r>
              <a:rPr lang="en-US" baseline="0" dirty="0" smtClean="0"/>
              <a:t> bout yourself, your family or your co-workers.</a:t>
            </a:r>
          </a:p>
          <a:p>
            <a:r>
              <a:rPr lang="en-US" baseline="0" dirty="0" smtClean="0"/>
              <a:t>	- change the topic/ vague answer/deflect/feign ignorance</a:t>
            </a:r>
          </a:p>
          <a:p>
            <a:endParaRPr lang="en-US" baseline="0" dirty="0" smtClean="0"/>
          </a:p>
          <a:p>
            <a:r>
              <a:rPr lang="en-US" baseline="0" dirty="0" smtClean="0"/>
              <a:t>Seeing access to LAN, unrestricted facility access, company personnel information </a:t>
            </a:r>
          </a:p>
          <a:p>
            <a:endParaRPr lang="en-US" baseline="0" dirty="0" smtClean="0"/>
          </a:p>
          <a:p>
            <a:r>
              <a:rPr lang="en-US" baseline="0" dirty="0" smtClean="0"/>
              <a:t>Targeting sensitive, proprietary and </a:t>
            </a:r>
            <a:r>
              <a:rPr lang="en-US" baseline="0" dirty="0" err="1" smtClean="0"/>
              <a:t>classifeid</a:t>
            </a:r>
            <a:r>
              <a:rPr lang="en-US" baseline="0" dirty="0" smtClean="0"/>
              <a:t> </a:t>
            </a:r>
            <a:r>
              <a:rPr lang="en-US" baseline="0" dirty="0" err="1" smtClean="0"/>
              <a:t>ifnormaiton</a:t>
            </a:r>
            <a:r>
              <a:rPr lang="en-US" baseline="0" dirty="0" smtClean="0"/>
              <a:t> on the campuses of higher education</a:t>
            </a:r>
          </a:p>
          <a:p>
            <a:endParaRPr lang="en-US" baseline="0" dirty="0" smtClean="0"/>
          </a:p>
          <a:p>
            <a:r>
              <a:rPr lang="en-US" baseline="0" dirty="0" smtClean="0"/>
              <a:t>Influence is key</a:t>
            </a:r>
          </a:p>
          <a:p>
            <a:endParaRPr lang="en-US" baseline="0" dirty="0" smtClean="0"/>
          </a:p>
          <a:p>
            <a:r>
              <a:rPr lang="en-US" baseline="0" dirty="0" smtClean="0"/>
              <a:t>Does this benefit the United States/NOAA/NIST/DOC?</a:t>
            </a:r>
          </a:p>
        </p:txBody>
      </p:sp>
      <p:sp>
        <p:nvSpPr>
          <p:cNvPr id="4" name="Slide Number Placeholder 3"/>
          <p:cNvSpPr>
            <a:spLocks noGrp="1"/>
          </p:cNvSpPr>
          <p:nvPr>
            <p:ph type="sldNum" sz="quarter" idx="10"/>
          </p:nvPr>
        </p:nvSpPr>
        <p:spPr/>
        <p:txBody>
          <a:bodyPr/>
          <a:lstStyle/>
          <a:p>
            <a:pPr>
              <a:defRPr/>
            </a:pPr>
            <a:fld id="{9D18D36E-8154-455E-BEBB-1D6A4B026423}" type="slidenum">
              <a:rPr lang="en-US" smtClean="0"/>
              <a:pPr>
                <a:defRPr/>
              </a:pPr>
              <a:t>15</a:t>
            </a:fld>
            <a:endParaRPr lang="en-US"/>
          </a:p>
        </p:txBody>
      </p:sp>
    </p:spTree>
    <p:extLst>
      <p:ext uri="{BB962C8B-B14F-4D97-AF65-F5344CB8AC3E}">
        <p14:creationId xmlns:p14="http://schemas.microsoft.com/office/powerpoint/2010/main" val="71651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18D36E-8154-455E-BEBB-1D6A4B026423}" type="slidenum">
              <a:rPr lang="en-US" smtClean="0"/>
              <a:pPr>
                <a:defRPr/>
              </a:pPr>
              <a:t>39</a:t>
            </a:fld>
            <a:endParaRPr lang="en-US" dirty="0"/>
          </a:p>
        </p:txBody>
      </p:sp>
    </p:spTree>
    <p:extLst>
      <p:ext uri="{BB962C8B-B14F-4D97-AF65-F5344CB8AC3E}">
        <p14:creationId xmlns:p14="http://schemas.microsoft.com/office/powerpoint/2010/main" val="357883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is key:  Adversaries</a:t>
            </a:r>
            <a:r>
              <a:rPr lang="en-US" baseline="0" dirty="0" smtClean="0"/>
              <a:t> may be interested in information that you don’t deem to be particularly sensitive.  Collection requirements fall into a wide variety of categories and many times include information that might be not seem overly important.</a:t>
            </a:r>
          </a:p>
          <a:p>
            <a:endParaRPr lang="en-US" baseline="0" dirty="0" smtClean="0"/>
          </a:p>
          <a:p>
            <a:r>
              <a:rPr lang="en-US" baseline="0" dirty="0" smtClean="0"/>
              <a:t>Pieces of a puzzle.</a:t>
            </a:r>
          </a:p>
          <a:p>
            <a:endParaRPr lang="en-US" baseline="0" dirty="0" smtClean="0"/>
          </a:p>
          <a:p>
            <a:r>
              <a:rPr lang="en-US" baseline="0" dirty="0" smtClean="0"/>
              <a:t>Visit indicators:</a:t>
            </a:r>
          </a:p>
          <a:p>
            <a:r>
              <a:rPr lang="en-US" baseline="0" dirty="0" smtClean="0"/>
              <a:t>	- “wandering” visitors who become offended when </a:t>
            </a:r>
            <a:r>
              <a:rPr lang="en-US" baseline="0" dirty="0" err="1" smtClean="0"/>
              <a:t>conforonted</a:t>
            </a:r>
            <a:endParaRPr lang="en-US" baseline="0" dirty="0" smtClean="0"/>
          </a:p>
          <a:p>
            <a:r>
              <a:rPr lang="en-US" baseline="0" dirty="0" smtClean="0"/>
              <a:t>	- hidden agendas: questions beyond the scope of visit or bilateral agreement</a:t>
            </a:r>
          </a:p>
          <a:p>
            <a:r>
              <a:rPr lang="en-US" baseline="0" dirty="0" smtClean="0"/>
              <a:t>	- arriving at a facility unannounced or last minute additions</a:t>
            </a:r>
          </a:p>
          <a:p>
            <a:r>
              <a:rPr lang="en-US" baseline="0" dirty="0" smtClean="0"/>
              <a:t>	- Last minute additions to a visiting delegations</a:t>
            </a:r>
          </a:p>
          <a:p>
            <a:endParaRPr lang="en-US" baseline="0" dirty="0" smtClean="0"/>
          </a:p>
          <a:p>
            <a:r>
              <a:rPr lang="en-US" baseline="0" dirty="0" smtClean="0"/>
              <a:t>Insider threat definition</a:t>
            </a:r>
          </a:p>
          <a:p>
            <a:r>
              <a:rPr lang="en-US" baseline="0" dirty="0" smtClean="0"/>
              <a:t>Recruitment technique:  Adversary begins to cultivate a relationship with the individual; goal is an emotional attachment between the targeted </a:t>
            </a:r>
            <a:r>
              <a:rPr lang="en-US" baseline="0" dirty="0" err="1" smtClean="0"/>
              <a:t>indivisual</a:t>
            </a:r>
            <a:r>
              <a:rPr lang="en-US" baseline="0" dirty="0" smtClean="0"/>
              <a:t> and the adversary</a:t>
            </a:r>
          </a:p>
          <a:p>
            <a:endParaRPr lang="en-US" baseline="0" dirty="0" smtClean="0"/>
          </a:p>
          <a:p>
            <a:r>
              <a:rPr lang="en-US" baseline="0" dirty="0" smtClean="0"/>
              <a:t>Elicitation: strategic use of conversation to subtly extract information about you, your work, and your colleagues.  Indirect and direct questioning.</a:t>
            </a:r>
          </a:p>
          <a:p>
            <a:endParaRPr lang="en-US" baseline="0" dirty="0" smtClean="0"/>
          </a:p>
          <a:p>
            <a:r>
              <a:rPr lang="en-US" baseline="0" dirty="0" smtClean="0"/>
              <a:t>FIE looking to explore potential exploitable weaknesses which may be used against Commerce employees; Drugs or alcohol, gambling, adultery, financial problems.</a:t>
            </a:r>
          </a:p>
          <a:p>
            <a:endParaRPr lang="en-US" baseline="0" dirty="0" smtClean="0"/>
          </a:p>
          <a:p>
            <a:r>
              <a:rPr lang="en-US" baseline="0" dirty="0" smtClean="0"/>
              <a:t>Recruitment – appeals to ideological leanings, financial gain, blackmail or </a:t>
            </a:r>
            <a:r>
              <a:rPr lang="en-US" baseline="0" dirty="0" err="1" smtClean="0"/>
              <a:t>coersion</a:t>
            </a:r>
            <a:endParaRPr lang="en-US" baseline="0" dirty="0" smtClean="0"/>
          </a:p>
          <a:p>
            <a:endParaRPr lang="en-US" baseline="0" dirty="0" smtClean="0"/>
          </a:p>
          <a:p>
            <a:r>
              <a:rPr lang="en-US" baseline="0" dirty="0" smtClean="0"/>
              <a:t>Countermeasures:</a:t>
            </a:r>
          </a:p>
          <a:p>
            <a:r>
              <a:rPr lang="en-US" baseline="0" dirty="0" smtClean="0"/>
              <a:t>	- do not share anything the elicitor is not authorized to know, including personal </a:t>
            </a:r>
            <a:r>
              <a:rPr lang="en-US" baseline="0" dirty="0" err="1" smtClean="0"/>
              <a:t>informationa</a:t>
            </a:r>
            <a:r>
              <a:rPr lang="en-US" baseline="0" dirty="0" smtClean="0"/>
              <a:t> bout yourself, your family or your co-workers.</a:t>
            </a:r>
          </a:p>
          <a:p>
            <a:r>
              <a:rPr lang="en-US" baseline="0" dirty="0" smtClean="0"/>
              <a:t>	- change the topic/ vague answer/deflect/feign ignorance</a:t>
            </a:r>
          </a:p>
          <a:p>
            <a:endParaRPr lang="en-US" baseline="0" dirty="0" smtClean="0"/>
          </a:p>
          <a:p>
            <a:r>
              <a:rPr lang="en-US" baseline="0" dirty="0" smtClean="0"/>
              <a:t>Seeing access to LAN, unrestricted facility access, company personnel information </a:t>
            </a:r>
          </a:p>
          <a:p>
            <a:endParaRPr lang="en-US" baseline="0" dirty="0" smtClean="0"/>
          </a:p>
          <a:p>
            <a:r>
              <a:rPr lang="en-US" baseline="0" dirty="0" smtClean="0"/>
              <a:t>Targeting sensitive, proprietary and </a:t>
            </a:r>
            <a:r>
              <a:rPr lang="en-US" baseline="0" dirty="0" err="1" smtClean="0"/>
              <a:t>classifeid</a:t>
            </a:r>
            <a:r>
              <a:rPr lang="en-US" baseline="0" dirty="0" smtClean="0"/>
              <a:t> </a:t>
            </a:r>
            <a:r>
              <a:rPr lang="en-US" baseline="0" dirty="0" err="1" smtClean="0"/>
              <a:t>ifnormaiton</a:t>
            </a:r>
            <a:r>
              <a:rPr lang="en-US" baseline="0" dirty="0" smtClean="0"/>
              <a:t> on the campuses of higher education</a:t>
            </a:r>
          </a:p>
          <a:p>
            <a:endParaRPr lang="en-US" baseline="0" dirty="0" smtClean="0"/>
          </a:p>
          <a:p>
            <a:r>
              <a:rPr lang="en-US" baseline="0" dirty="0" smtClean="0"/>
              <a:t>Influence is key</a:t>
            </a:r>
          </a:p>
          <a:p>
            <a:endParaRPr lang="en-US" baseline="0" dirty="0" smtClean="0"/>
          </a:p>
          <a:p>
            <a:r>
              <a:rPr lang="en-US" baseline="0" dirty="0" smtClean="0"/>
              <a:t>Does this benefit the United States/NOAA/NIST/DOC?</a:t>
            </a:r>
          </a:p>
        </p:txBody>
      </p:sp>
      <p:sp>
        <p:nvSpPr>
          <p:cNvPr id="4" name="Slide Number Placeholder 3"/>
          <p:cNvSpPr>
            <a:spLocks noGrp="1"/>
          </p:cNvSpPr>
          <p:nvPr>
            <p:ph type="sldNum" sz="quarter" idx="10"/>
          </p:nvPr>
        </p:nvSpPr>
        <p:spPr/>
        <p:txBody>
          <a:bodyPr/>
          <a:lstStyle/>
          <a:p>
            <a:pPr>
              <a:defRPr/>
            </a:pPr>
            <a:fld id="{9D18D36E-8154-455E-BEBB-1D6A4B026423}" type="slidenum">
              <a:rPr lang="en-US" smtClean="0"/>
              <a:pPr>
                <a:defRPr/>
              </a:pPr>
              <a:t>16</a:t>
            </a:fld>
            <a:endParaRPr lang="en-US"/>
          </a:p>
        </p:txBody>
      </p:sp>
    </p:spTree>
    <p:extLst>
      <p:ext uri="{BB962C8B-B14F-4D97-AF65-F5344CB8AC3E}">
        <p14:creationId xmlns:p14="http://schemas.microsoft.com/office/powerpoint/2010/main" val="716517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is key:  Adversaries</a:t>
            </a:r>
            <a:r>
              <a:rPr lang="en-US" baseline="0" dirty="0" smtClean="0"/>
              <a:t> may be interested in information that you don’t deem to be particularly sensitive.  Collection requirements fall into a wide variety of categories and many times include information that might be not seem overly important.</a:t>
            </a:r>
          </a:p>
          <a:p>
            <a:endParaRPr lang="en-US" baseline="0" dirty="0" smtClean="0"/>
          </a:p>
          <a:p>
            <a:r>
              <a:rPr lang="en-US" baseline="0" dirty="0" smtClean="0"/>
              <a:t>Pieces of a puzzle.</a:t>
            </a:r>
          </a:p>
          <a:p>
            <a:endParaRPr lang="en-US" baseline="0" dirty="0" smtClean="0"/>
          </a:p>
          <a:p>
            <a:r>
              <a:rPr lang="en-US" baseline="0" dirty="0" smtClean="0"/>
              <a:t>Visit indicators:</a:t>
            </a:r>
          </a:p>
          <a:p>
            <a:r>
              <a:rPr lang="en-US" baseline="0" dirty="0" smtClean="0"/>
              <a:t>	- “wandering” visitors who become offended when </a:t>
            </a:r>
            <a:r>
              <a:rPr lang="en-US" baseline="0" dirty="0" err="1" smtClean="0"/>
              <a:t>conforonted</a:t>
            </a:r>
            <a:endParaRPr lang="en-US" baseline="0" dirty="0" smtClean="0"/>
          </a:p>
          <a:p>
            <a:r>
              <a:rPr lang="en-US" baseline="0" dirty="0" smtClean="0"/>
              <a:t>	- hidden agendas: questions beyond the scope of visit or bilateral agreement</a:t>
            </a:r>
          </a:p>
          <a:p>
            <a:r>
              <a:rPr lang="en-US" baseline="0" dirty="0" smtClean="0"/>
              <a:t>	- arriving at a facility unannounced or last minute additions</a:t>
            </a:r>
          </a:p>
          <a:p>
            <a:r>
              <a:rPr lang="en-US" baseline="0" dirty="0" smtClean="0"/>
              <a:t>	- Last minute additions to a visiting delegations</a:t>
            </a:r>
          </a:p>
          <a:p>
            <a:endParaRPr lang="en-US" baseline="0" dirty="0" smtClean="0"/>
          </a:p>
          <a:p>
            <a:r>
              <a:rPr lang="en-US" baseline="0" dirty="0" smtClean="0"/>
              <a:t>Insider threat definition</a:t>
            </a:r>
          </a:p>
          <a:p>
            <a:r>
              <a:rPr lang="en-US" baseline="0" dirty="0" smtClean="0"/>
              <a:t>Recruitment technique:  Adversary begins to cultivate a relationship with the individual; goal is an emotional attachment between the targeted </a:t>
            </a:r>
            <a:r>
              <a:rPr lang="en-US" baseline="0" dirty="0" err="1" smtClean="0"/>
              <a:t>indivisual</a:t>
            </a:r>
            <a:r>
              <a:rPr lang="en-US" baseline="0" dirty="0" smtClean="0"/>
              <a:t> and the adversary</a:t>
            </a:r>
          </a:p>
          <a:p>
            <a:endParaRPr lang="en-US" baseline="0" dirty="0" smtClean="0"/>
          </a:p>
          <a:p>
            <a:r>
              <a:rPr lang="en-US" baseline="0" dirty="0" smtClean="0"/>
              <a:t>Elicitation: strategic use of conversation to subtly extract information about you, your work, and your colleagues.  Indirect and direct questioning.</a:t>
            </a:r>
          </a:p>
          <a:p>
            <a:endParaRPr lang="en-US" baseline="0" dirty="0" smtClean="0"/>
          </a:p>
          <a:p>
            <a:r>
              <a:rPr lang="en-US" baseline="0" dirty="0" smtClean="0"/>
              <a:t>FIE looking to explore potential exploitable weaknesses which may be used against Commerce employees; Drugs or alcohol, gambling, adultery, financial problems.</a:t>
            </a:r>
          </a:p>
          <a:p>
            <a:endParaRPr lang="en-US" baseline="0" dirty="0" smtClean="0"/>
          </a:p>
          <a:p>
            <a:r>
              <a:rPr lang="en-US" baseline="0" dirty="0" smtClean="0"/>
              <a:t>Recruitment – appeals to ideological leanings, financial gain, blackmail or </a:t>
            </a:r>
            <a:r>
              <a:rPr lang="en-US" baseline="0" dirty="0" err="1" smtClean="0"/>
              <a:t>coersion</a:t>
            </a:r>
            <a:endParaRPr lang="en-US" baseline="0" dirty="0" smtClean="0"/>
          </a:p>
          <a:p>
            <a:endParaRPr lang="en-US" baseline="0" dirty="0" smtClean="0"/>
          </a:p>
          <a:p>
            <a:r>
              <a:rPr lang="en-US" baseline="0" dirty="0" smtClean="0"/>
              <a:t>Countermeasures:</a:t>
            </a:r>
          </a:p>
          <a:p>
            <a:r>
              <a:rPr lang="en-US" baseline="0" dirty="0" smtClean="0"/>
              <a:t>	- do not share anything the elicitor is not authorized to know, including personal </a:t>
            </a:r>
            <a:r>
              <a:rPr lang="en-US" baseline="0" dirty="0" err="1" smtClean="0"/>
              <a:t>informationa</a:t>
            </a:r>
            <a:r>
              <a:rPr lang="en-US" baseline="0" dirty="0" smtClean="0"/>
              <a:t> bout yourself, your family or your co-workers.</a:t>
            </a:r>
          </a:p>
          <a:p>
            <a:r>
              <a:rPr lang="en-US" baseline="0" dirty="0" smtClean="0"/>
              <a:t>	- change the topic/ vague answer/deflect/feign ignorance</a:t>
            </a:r>
          </a:p>
          <a:p>
            <a:endParaRPr lang="en-US" baseline="0" dirty="0" smtClean="0"/>
          </a:p>
          <a:p>
            <a:r>
              <a:rPr lang="en-US" baseline="0" dirty="0" smtClean="0"/>
              <a:t>Seeing access to LAN, unrestricted facility access, company personnel information </a:t>
            </a:r>
          </a:p>
          <a:p>
            <a:endParaRPr lang="en-US" baseline="0" dirty="0" smtClean="0"/>
          </a:p>
          <a:p>
            <a:r>
              <a:rPr lang="en-US" baseline="0" dirty="0" smtClean="0"/>
              <a:t>Targeting sensitive, proprietary and </a:t>
            </a:r>
            <a:r>
              <a:rPr lang="en-US" baseline="0" dirty="0" err="1" smtClean="0"/>
              <a:t>classifeid</a:t>
            </a:r>
            <a:r>
              <a:rPr lang="en-US" baseline="0" dirty="0" smtClean="0"/>
              <a:t> </a:t>
            </a:r>
            <a:r>
              <a:rPr lang="en-US" baseline="0" dirty="0" err="1" smtClean="0"/>
              <a:t>ifnormaiton</a:t>
            </a:r>
            <a:r>
              <a:rPr lang="en-US" baseline="0" dirty="0" smtClean="0"/>
              <a:t> on the campuses of higher education</a:t>
            </a:r>
          </a:p>
          <a:p>
            <a:endParaRPr lang="en-US" baseline="0" dirty="0" smtClean="0"/>
          </a:p>
          <a:p>
            <a:r>
              <a:rPr lang="en-US" baseline="0" dirty="0" smtClean="0"/>
              <a:t>Influence is key</a:t>
            </a:r>
          </a:p>
          <a:p>
            <a:endParaRPr lang="en-US" baseline="0" dirty="0" smtClean="0"/>
          </a:p>
          <a:p>
            <a:r>
              <a:rPr lang="en-US" baseline="0" dirty="0" smtClean="0"/>
              <a:t>Does this benefit the United States/NOAA/NIST/DOC?</a:t>
            </a:r>
          </a:p>
        </p:txBody>
      </p:sp>
      <p:sp>
        <p:nvSpPr>
          <p:cNvPr id="4" name="Slide Number Placeholder 3"/>
          <p:cNvSpPr>
            <a:spLocks noGrp="1"/>
          </p:cNvSpPr>
          <p:nvPr>
            <p:ph type="sldNum" sz="quarter" idx="10"/>
          </p:nvPr>
        </p:nvSpPr>
        <p:spPr/>
        <p:txBody>
          <a:bodyPr/>
          <a:lstStyle/>
          <a:p>
            <a:pPr>
              <a:defRPr/>
            </a:pPr>
            <a:fld id="{9D18D36E-8154-455E-BEBB-1D6A4B026423}" type="slidenum">
              <a:rPr lang="en-US" smtClean="0"/>
              <a:pPr>
                <a:defRPr/>
              </a:pPr>
              <a:t>17</a:t>
            </a:fld>
            <a:endParaRPr lang="en-US"/>
          </a:p>
        </p:txBody>
      </p:sp>
    </p:spTree>
    <p:extLst>
      <p:ext uri="{BB962C8B-B14F-4D97-AF65-F5344CB8AC3E}">
        <p14:creationId xmlns:p14="http://schemas.microsoft.com/office/powerpoint/2010/main" val="71651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B3CC53D3-D7FD-4B81-82FB-5FDE474E9A65}" type="slidenum">
              <a:rPr lang="en-US" altLang="en-US" smtClean="0"/>
              <a:pPr/>
              <a:t>20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45975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C157C0BB-D257-408C-B826-EB1D813E608F}" type="slidenum">
              <a:rPr lang="en-US" altLang="en-US" smtClean="0"/>
              <a:pPr/>
              <a:t>22</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298061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32219FB4-2822-4983-82C2-D38087E42AEB}" type="slidenum">
              <a:rPr lang="en-US" altLang="en-US" smtClean="0"/>
              <a:pPr/>
              <a:t>23</a:t>
            </a:fld>
            <a:endParaRPr lang="en-US" altLang="en-US" dirty="0"/>
          </a:p>
        </p:txBody>
      </p:sp>
    </p:spTree>
    <p:extLst>
      <p:ext uri="{BB962C8B-B14F-4D97-AF65-F5344CB8AC3E}">
        <p14:creationId xmlns:p14="http://schemas.microsoft.com/office/powerpoint/2010/main" val="10793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C0FA48DC-75CB-4A83-86C7-290C571BFFBF}" type="slidenum">
              <a:rPr lang="en-US" altLang="en-US" smtClean="0"/>
              <a:pPr/>
              <a:t>24</a:t>
            </a:fld>
            <a:endParaRPr lang="en-US" altLang="en-US" dirty="0"/>
          </a:p>
        </p:txBody>
      </p:sp>
    </p:spTree>
    <p:extLst>
      <p:ext uri="{BB962C8B-B14F-4D97-AF65-F5344CB8AC3E}">
        <p14:creationId xmlns:p14="http://schemas.microsoft.com/office/powerpoint/2010/main" val="257902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A88DF426-8B99-43ED-80BC-AD9739880185}" type="slidenum">
              <a:rPr lang="en-US" altLang="en-US" smtClean="0"/>
              <a:pPr/>
              <a:t>25</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837611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scifair_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r>
              <a:rPr lang="en-US" smtClean="0"/>
              <a:t>Click to edit Master title style</a:t>
            </a:r>
            <a:endParaRPr lang="en-US"/>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E92784F9-5378-4CE4-9017-A463DE631053}" type="slidenum">
              <a:rPr lang="en-US"/>
              <a:pPr>
                <a:defRPr/>
              </a:pPr>
              <a:t>‹#›</a:t>
            </a:fld>
            <a:endParaRPr lang="en-US"/>
          </a:p>
        </p:txBody>
      </p:sp>
    </p:spTree>
    <p:extLst>
      <p:ext uri="{BB962C8B-B14F-4D97-AF65-F5344CB8AC3E}">
        <p14:creationId xmlns:p14="http://schemas.microsoft.com/office/powerpoint/2010/main" val="381981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66435E-97D0-4DB2-AC7A-69C3A2EF6A76}" type="slidenum">
              <a:rPr lang="en-US"/>
              <a:pPr>
                <a:defRPr/>
              </a:pPr>
              <a:t>‹#›</a:t>
            </a:fld>
            <a:endParaRPr lang="en-US"/>
          </a:p>
        </p:txBody>
      </p:sp>
    </p:spTree>
    <p:extLst>
      <p:ext uri="{BB962C8B-B14F-4D97-AF65-F5344CB8AC3E}">
        <p14:creationId xmlns:p14="http://schemas.microsoft.com/office/powerpoint/2010/main" val="283848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4C4E1-160D-41A0-9912-A7B002A0BD63}" type="slidenum">
              <a:rPr lang="en-US"/>
              <a:pPr>
                <a:defRPr/>
              </a:pPr>
              <a:t>‹#›</a:t>
            </a:fld>
            <a:endParaRPr lang="en-US"/>
          </a:p>
        </p:txBody>
      </p:sp>
    </p:spTree>
    <p:extLst>
      <p:ext uri="{BB962C8B-B14F-4D97-AF65-F5344CB8AC3E}">
        <p14:creationId xmlns:p14="http://schemas.microsoft.com/office/powerpoint/2010/main" val="64066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D9339-BD39-4491-A272-B306BB4FE784}" type="slidenum">
              <a:rPr lang="en-US"/>
              <a:pPr>
                <a:defRPr/>
              </a:pPr>
              <a:t>‹#›</a:t>
            </a:fld>
            <a:endParaRPr lang="en-US"/>
          </a:p>
        </p:txBody>
      </p:sp>
    </p:spTree>
    <p:extLst>
      <p:ext uri="{BB962C8B-B14F-4D97-AF65-F5344CB8AC3E}">
        <p14:creationId xmlns:p14="http://schemas.microsoft.com/office/powerpoint/2010/main" val="400988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76C59-E495-4048-8A91-A340226EFBAE}" type="slidenum">
              <a:rPr lang="en-US"/>
              <a:pPr>
                <a:defRPr/>
              </a:pPr>
              <a:t>‹#›</a:t>
            </a:fld>
            <a:endParaRPr lang="en-US"/>
          </a:p>
        </p:txBody>
      </p:sp>
    </p:spTree>
    <p:extLst>
      <p:ext uri="{BB962C8B-B14F-4D97-AF65-F5344CB8AC3E}">
        <p14:creationId xmlns:p14="http://schemas.microsoft.com/office/powerpoint/2010/main" val="135793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DC0B8F-6C08-4399-A9C0-E674B3D3B06D}" type="slidenum">
              <a:rPr lang="en-US"/>
              <a:pPr>
                <a:defRPr/>
              </a:pPr>
              <a:t>‹#›</a:t>
            </a:fld>
            <a:endParaRPr lang="en-US"/>
          </a:p>
        </p:txBody>
      </p:sp>
    </p:spTree>
    <p:extLst>
      <p:ext uri="{BB962C8B-B14F-4D97-AF65-F5344CB8AC3E}">
        <p14:creationId xmlns:p14="http://schemas.microsoft.com/office/powerpoint/2010/main" val="10821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48D7D1-4BB2-4A2B-8CFA-0034FC9AD9BF}" type="slidenum">
              <a:rPr lang="en-US"/>
              <a:pPr>
                <a:defRPr/>
              </a:pPr>
              <a:t>‹#›</a:t>
            </a:fld>
            <a:endParaRPr lang="en-US"/>
          </a:p>
        </p:txBody>
      </p:sp>
    </p:spTree>
    <p:extLst>
      <p:ext uri="{BB962C8B-B14F-4D97-AF65-F5344CB8AC3E}">
        <p14:creationId xmlns:p14="http://schemas.microsoft.com/office/powerpoint/2010/main" val="378540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305BB0-8167-4E88-8180-85DB745B3642}" type="slidenum">
              <a:rPr lang="en-US"/>
              <a:pPr>
                <a:defRPr/>
              </a:pPr>
              <a:t>‹#›</a:t>
            </a:fld>
            <a:endParaRPr lang="en-US"/>
          </a:p>
        </p:txBody>
      </p:sp>
    </p:spTree>
    <p:extLst>
      <p:ext uri="{BB962C8B-B14F-4D97-AF65-F5344CB8AC3E}">
        <p14:creationId xmlns:p14="http://schemas.microsoft.com/office/powerpoint/2010/main" val="130481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CB66E-2487-4BA3-B7F8-DE653B08EA9C}" type="slidenum">
              <a:rPr lang="en-US"/>
              <a:pPr>
                <a:defRPr/>
              </a:pPr>
              <a:t>‹#›</a:t>
            </a:fld>
            <a:endParaRPr lang="en-US"/>
          </a:p>
        </p:txBody>
      </p:sp>
    </p:spTree>
    <p:extLst>
      <p:ext uri="{BB962C8B-B14F-4D97-AF65-F5344CB8AC3E}">
        <p14:creationId xmlns:p14="http://schemas.microsoft.com/office/powerpoint/2010/main" val="397388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BE645D-FBFF-463B-8831-86015CA8F0A4}" type="slidenum">
              <a:rPr lang="en-US"/>
              <a:pPr>
                <a:defRPr/>
              </a:pPr>
              <a:t>‹#›</a:t>
            </a:fld>
            <a:endParaRPr lang="en-US"/>
          </a:p>
        </p:txBody>
      </p:sp>
    </p:spTree>
    <p:extLst>
      <p:ext uri="{BB962C8B-B14F-4D97-AF65-F5344CB8AC3E}">
        <p14:creationId xmlns:p14="http://schemas.microsoft.com/office/powerpoint/2010/main" val="326251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FBAE0-CFAB-4DA1-A1B0-148DD287B0F8}" type="slidenum">
              <a:rPr lang="en-US"/>
              <a:pPr>
                <a:defRPr/>
              </a:pPr>
              <a:t>‹#›</a:t>
            </a:fld>
            <a:endParaRPr lang="en-US"/>
          </a:p>
        </p:txBody>
      </p:sp>
    </p:spTree>
    <p:extLst>
      <p:ext uri="{BB962C8B-B14F-4D97-AF65-F5344CB8AC3E}">
        <p14:creationId xmlns:p14="http://schemas.microsoft.com/office/powerpoint/2010/main" val="37337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cifair_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8382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0" y="2667000"/>
            <a:ext cx="8991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US"/>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D8A7B6AE-0984-4E8C-A0C7-1DFE24BC6895}" type="slidenum">
              <a:rPr lang="en-US"/>
              <a:pPr>
                <a:defRPr/>
              </a:pPr>
              <a:t>‹#›</a:t>
            </a:fld>
            <a:endParaRPr lang="en-US"/>
          </a:p>
        </p:txBody>
      </p:sp>
      <p:sp>
        <p:nvSpPr>
          <p:cNvPr id="1032" name="Rectangle 15"/>
          <p:cNvSpPr>
            <a:spLocks noChangeArrowheads="1"/>
          </p:cNvSpPr>
          <p:nvPr/>
        </p:nvSpPr>
        <p:spPr bwMode="auto">
          <a:xfrm>
            <a:off x="1114425" y="1609725"/>
            <a:ext cx="6934200" cy="190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819"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defRPr>
      </a:lvl2pPr>
      <a:lvl3pPr algn="ctr" rtl="0" eaLnBrk="0" fontAlgn="base" hangingPunct="0">
        <a:spcBef>
          <a:spcPct val="0"/>
        </a:spcBef>
        <a:spcAft>
          <a:spcPct val="0"/>
        </a:spcAft>
        <a:defRPr sz="3600">
          <a:solidFill>
            <a:schemeClr val="tx2"/>
          </a:solidFill>
          <a:latin typeface="Verdana" pitchFamily="34" charset="0"/>
        </a:defRPr>
      </a:lvl3pPr>
      <a:lvl4pPr algn="ctr" rtl="0" eaLnBrk="0" fontAlgn="base" hangingPunct="0">
        <a:spcBef>
          <a:spcPct val="0"/>
        </a:spcBef>
        <a:spcAft>
          <a:spcPct val="0"/>
        </a:spcAft>
        <a:defRPr sz="3600">
          <a:solidFill>
            <a:schemeClr val="tx2"/>
          </a:solidFill>
          <a:latin typeface="Verdana" pitchFamily="34" charset="0"/>
        </a:defRPr>
      </a:lvl4pPr>
      <a:lvl5pPr algn="ctr" rtl="0" eaLnBrk="0" fontAlgn="base" hangingPunct="0">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0" fontAlgn="base" hangingPunct="0">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0" fontAlgn="base" hangingPunct="0">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0" fontAlgn="base" hangingPunct="0">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0" fontAlgn="base" hangingPunct="0">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0" fontAlgn="base" hangingPunct="0">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customXml" Target="../ink/ink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1524000" y="685800"/>
            <a:ext cx="6629400" cy="1752600"/>
          </a:xfrm>
        </p:spPr>
        <p:txBody>
          <a:bodyPr/>
          <a:lstStyle/>
          <a:p>
            <a:pPr eaLnBrk="1" hangingPunct="1"/>
            <a:r>
              <a:rPr lang="en-US" altLang="en-US" smtClean="0"/>
              <a:t> Espionage Indicators</a:t>
            </a:r>
          </a:p>
        </p:txBody>
      </p:sp>
      <p:sp>
        <p:nvSpPr>
          <p:cNvPr id="3075" name="Text Box 11"/>
          <p:cNvSpPr txBox="1">
            <a:spLocks noChangeArrowheads="1"/>
          </p:cNvSpPr>
          <p:nvPr/>
        </p:nvSpPr>
        <p:spPr bwMode="auto">
          <a:xfrm>
            <a:off x="7239000" y="635317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eaLnBrk="0" hangingPunct="0">
              <a:spcBef>
                <a:spcPct val="20000"/>
              </a:spcBef>
              <a:buClr>
                <a:srgbClr val="5F5F5F"/>
              </a:buClr>
              <a:buFont typeface="Wingdings" pitchFamily="2" charset="2"/>
              <a:buChar char="§"/>
              <a:defRPr>
                <a:solidFill>
                  <a:schemeClr val="tx2"/>
                </a:solidFill>
                <a:latin typeface="Times New Roman" pitchFamily="18" charset="0"/>
              </a:defRPr>
            </a:lvl1pPr>
            <a:lvl2pPr marL="742950" indent="-285750" algn="ctr" eaLnBrk="0" hangingPunct="0">
              <a:spcBef>
                <a:spcPct val="20000"/>
              </a:spcBef>
              <a:buClr>
                <a:srgbClr val="5F5F5F"/>
              </a:buClr>
              <a:buFont typeface="Wingdings" pitchFamily="2" charset="2"/>
              <a:buChar char="§"/>
              <a:defRPr sz="1700">
                <a:solidFill>
                  <a:schemeClr val="tx2"/>
                </a:solidFill>
                <a:latin typeface="Times New Roman" pitchFamily="18" charset="0"/>
              </a:defRPr>
            </a:lvl2pPr>
            <a:lvl3pPr marL="1143000" indent="-228600" algn="ctr" eaLnBrk="0" hangingPunct="0">
              <a:spcBef>
                <a:spcPct val="20000"/>
              </a:spcBef>
              <a:buClr>
                <a:srgbClr val="5F5F5F"/>
              </a:buClr>
              <a:buFont typeface="Wingdings" pitchFamily="2" charset="2"/>
              <a:buChar char="§"/>
              <a:defRPr sz="1600">
                <a:solidFill>
                  <a:schemeClr val="tx2"/>
                </a:solidFill>
                <a:latin typeface="Times New Roman" pitchFamily="18" charset="0"/>
              </a:defRPr>
            </a:lvl3pPr>
            <a:lvl4pPr marL="1600200" indent="-228600" algn="ctr" eaLnBrk="0" hangingPunct="0">
              <a:spcBef>
                <a:spcPct val="20000"/>
              </a:spcBef>
              <a:buClr>
                <a:srgbClr val="5F5F5F"/>
              </a:buClr>
              <a:buFont typeface="Wingdings" pitchFamily="2" charset="2"/>
              <a:buChar char="§"/>
              <a:defRPr sz="1500">
                <a:solidFill>
                  <a:schemeClr val="tx2"/>
                </a:solidFill>
                <a:latin typeface="Times New Roman" pitchFamily="18" charset="0"/>
              </a:defRPr>
            </a:lvl4pPr>
            <a:lvl5pPr marL="2057400" indent="-228600" algn="ctr" eaLnBrk="0" hangingPunct="0">
              <a:spcBef>
                <a:spcPct val="20000"/>
              </a:spcBef>
              <a:buClr>
                <a:srgbClr val="5F5F5F"/>
              </a:buClr>
              <a:buFont typeface="Wingdings" pitchFamily="2" charset="2"/>
              <a:buChar char="§"/>
              <a:defRPr sz="1400">
                <a:solidFill>
                  <a:schemeClr val="tx2"/>
                </a:solidFill>
                <a:latin typeface="Times New Roman" pitchFamily="18" charset="0"/>
              </a:defRPr>
            </a:lvl5pPr>
            <a:lvl6pPr marL="25146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6pPr>
            <a:lvl7pPr marL="29718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7pPr>
            <a:lvl8pPr marL="34290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8pPr>
            <a:lvl9pPr marL="3886200" indent="-228600" algn="ctr" eaLnBrk="0" fontAlgn="base" hangingPunct="0">
              <a:spcBef>
                <a:spcPct val="20000"/>
              </a:spcBef>
              <a:spcAft>
                <a:spcPct val="0"/>
              </a:spcAft>
              <a:buClr>
                <a:srgbClr val="5F5F5F"/>
              </a:buClr>
              <a:buFont typeface="Wingdings" pitchFamily="2" charset="2"/>
              <a:buChar char="§"/>
              <a:defRPr sz="1400">
                <a:solidFill>
                  <a:schemeClr val="tx2"/>
                </a:solidFill>
                <a:latin typeface="Times New Roman" pitchFamily="18" charset="0"/>
              </a:defRPr>
            </a:lvl9pPr>
          </a:lstStyle>
          <a:p>
            <a:pPr algn="l">
              <a:spcBef>
                <a:spcPct val="50000"/>
              </a:spcBef>
              <a:buClrTx/>
              <a:buFontTx/>
              <a:buNone/>
            </a:pPr>
            <a:r>
              <a:rPr lang="en-US" altLang="en-US" sz="1200" b="1" dirty="0"/>
              <a:t>Updated </a:t>
            </a:r>
            <a:r>
              <a:rPr lang="en-US" altLang="en-US" sz="1200" b="1" dirty="0" smtClean="0"/>
              <a:t>8/2016</a:t>
            </a:r>
            <a:endParaRPr lang="en-US" altLang="en-US" sz="1200" b="1" dirty="0"/>
          </a:p>
        </p:txBody>
      </p:sp>
      <p:sp>
        <p:nvSpPr>
          <p:cNvPr id="9" name="Text Box 1028"/>
          <p:cNvSpPr txBox="1">
            <a:spLocks noChangeArrowheads="1"/>
          </p:cNvSpPr>
          <p:nvPr/>
        </p:nvSpPr>
        <p:spPr bwMode="auto">
          <a:xfrm>
            <a:off x="0" y="5257800"/>
            <a:ext cx="2362200" cy="84613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400" b="1" kern="0" dirty="0">
                <a:solidFill>
                  <a:schemeClr val="bg1"/>
                </a:solidFill>
                <a:latin typeface="Times New Roman" pitchFamily="18" charset="0"/>
              </a:rPr>
              <a:t>U.S. Department of Commerce</a:t>
            </a:r>
          </a:p>
          <a:p>
            <a:pPr algn="ctr" fontAlgn="auto">
              <a:spcBef>
                <a:spcPct val="50000"/>
              </a:spcBef>
              <a:spcAft>
                <a:spcPts val="0"/>
              </a:spcAft>
              <a:defRPr/>
            </a:pPr>
            <a:r>
              <a:rPr lang="en-US" sz="1400" b="1" kern="0" dirty="0">
                <a:solidFill>
                  <a:schemeClr val="bg1"/>
                </a:solidFill>
                <a:latin typeface="Times New Roman" pitchFamily="18" charset="0"/>
              </a:rPr>
              <a:t>Office Of Security  (OSY)</a:t>
            </a:r>
          </a:p>
        </p:txBody>
      </p:sp>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pic>
        <p:nvPicPr>
          <p:cNvPr id="11" name="Picture 10" descr="Department-of-Commerce-Insignia-Logo.jpg"/>
          <p:cNvPicPr>
            <a:picLocks noChangeAspect="1"/>
          </p:cNvPicPr>
          <p:nvPr/>
        </p:nvPicPr>
        <p:blipFill>
          <a:blip r:embed="rId3" cstate="print"/>
          <a:srcRect l="3823" r="4431" b="4762"/>
          <a:stretch>
            <a:fillRect/>
          </a:stretch>
        </p:blipFill>
        <p:spPr>
          <a:xfrm>
            <a:off x="304800" y="228600"/>
            <a:ext cx="1828800" cy="1828800"/>
          </a:xfrm>
          <a:prstGeom prst="ellipse">
            <a:avLst/>
          </a:prstGeom>
        </p:spPr>
      </p:pic>
      <p:sp>
        <p:nvSpPr>
          <p:cNvPr id="12"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5E8FF1E0-4BA0-46E2-A0D8-E940A3CCD5CD}" type="slidenum">
              <a:rPr lang="en-US">
                <a:solidFill>
                  <a:schemeClr val="tx2"/>
                </a:solidFill>
                <a:latin typeface="+mn-lt"/>
                <a:cs typeface="+mn-cs"/>
              </a:rPr>
              <a:pPr fontAlgn="auto">
                <a:spcBef>
                  <a:spcPts val="0"/>
                </a:spcBef>
                <a:spcAft>
                  <a:spcPts val="0"/>
                </a:spcAft>
                <a:defRPr/>
              </a:pPr>
              <a:t>1</a:t>
            </a:fld>
            <a:endParaRPr lang="en-US" dirty="0">
              <a:solidFill>
                <a:schemeClr val="tx2"/>
              </a:solidFill>
              <a:latin typeface="+mn-lt"/>
              <a:cs typeface="+mn-cs"/>
            </a:endParaRPr>
          </a:p>
        </p:txBody>
      </p:sp>
      <p:sp>
        <p:nvSpPr>
          <p:cNvPr id="13" name="Title 5"/>
          <p:cNvSpPr txBox="1">
            <a:spLocks/>
          </p:cNvSpPr>
          <p:nvPr/>
        </p:nvSpPr>
        <p:spPr bwMode="auto">
          <a:xfrm>
            <a:off x="3429000" y="2438400"/>
            <a:ext cx="4343400" cy="1371600"/>
          </a:xfrm>
          <a:prstGeom prst="rect">
            <a:avLst/>
          </a:prstGeom>
          <a:noFill/>
          <a:ln w="9525">
            <a:noFill/>
            <a:miter lim="800000"/>
            <a:headEnd/>
            <a:tailEnd/>
          </a:ln>
          <a:effectLst/>
        </p:spPr>
        <p:txBody>
          <a:bodyPr anchor="ctr"/>
          <a:lstStyle/>
          <a:p>
            <a:pPr algn="r">
              <a:defRPr/>
            </a:pPr>
            <a:r>
              <a:rPr lang="en-US" sz="4400" kern="0" dirty="0">
                <a:solidFill>
                  <a:schemeClr val="tx2"/>
                </a:solidFill>
                <a:latin typeface="+mj-lt"/>
                <a:ea typeface="+mj-ea"/>
                <a:cs typeface="+mj-cs"/>
              </a:rPr>
              <a:t>Briefing</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305800" y="6172200"/>
            <a:ext cx="609600" cy="457200"/>
          </a:xfrm>
          <a:prstGeom prst="rect">
            <a:avLst/>
          </a:prstGeom>
          <a:noFill/>
        </p:spPr>
        <p:txBody>
          <a:bodyPr/>
          <a:lstStyle/>
          <a:p>
            <a:pPr fontAlgn="auto">
              <a:spcBef>
                <a:spcPts val="0"/>
              </a:spcBef>
              <a:spcAft>
                <a:spcPts val="0"/>
              </a:spcAft>
              <a:defRPr/>
            </a:pPr>
            <a:fld id="{8F13EBCE-AEAF-4A40-AD5B-FC8DAE86BFA9}" type="slidenum">
              <a:rPr lang="en-US">
                <a:solidFill>
                  <a:schemeClr val="tx2"/>
                </a:solidFill>
                <a:latin typeface="+mn-lt"/>
                <a:cs typeface="+mn-cs"/>
              </a:rPr>
              <a:pPr fontAlgn="auto">
                <a:spcBef>
                  <a:spcPts val="0"/>
                </a:spcBef>
                <a:spcAft>
                  <a:spcPts val="0"/>
                </a:spcAft>
                <a:defRPr/>
              </a:pPr>
              <a:t>10</a:t>
            </a:fld>
            <a:endParaRPr lang="en-US" dirty="0">
              <a:solidFill>
                <a:schemeClr val="tx2"/>
              </a:solidFill>
              <a:latin typeface="+mn-lt"/>
              <a:cs typeface="+mn-cs"/>
            </a:endParaRPr>
          </a:p>
        </p:txBody>
      </p:sp>
      <p:sp>
        <p:nvSpPr>
          <p:cNvPr id="11267" name="Rectangle 2"/>
          <p:cNvSpPr>
            <a:spLocks noGrp="1" noChangeArrowheads="1"/>
          </p:cNvSpPr>
          <p:nvPr>
            <p:ph type="title"/>
          </p:nvPr>
        </p:nvSpPr>
        <p:spPr>
          <a:xfrm>
            <a:off x="1905000" y="-152400"/>
            <a:ext cx="5875338" cy="1752600"/>
          </a:xfrm>
        </p:spPr>
        <p:txBody>
          <a:bodyPr/>
          <a:lstStyle/>
          <a:p>
            <a:r>
              <a:rPr lang="en-US" altLang="en-US" sz="2400" smtClean="0"/>
              <a:t/>
            </a:r>
            <a:br>
              <a:rPr lang="en-US" altLang="en-US" sz="2400" smtClean="0"/>
            </a:br>
            <a:r>
              <a:rPr lang="en-US" altLang="en-US" sz="2400" smtClean="0"/>
              <a:t/>
            </a:r>
            <a:br>
              <a:rPr lang="en-US" altLang="en-US" sz="2400" smtClean="0"/>
            </a:br>
            <a:r>
              <a:rPr lang="en-US" altLang="en-US" sz="2400" smtClean="0"/>
              <a:t> Classified Information and Insider Threat: What Is It And Why It Matters </a:t>
            </a:r>
            <a:endParaRPr lang="en-US" altLang="en-US" sz="2400" b="1" smtClean="0">
              <a:solidFill>
                <a:srgbClr val="000000"/>
              </a:solidFill>
              <a:latin typeface="Times New Roman" pitchFamily="18" charset="0"/>
              <a:cs typeface="Times New Roman" pitchFamily="18" charset="0"/>
            </a:endParaRPr>
          </a:p>
        </p:txBody>
      </p:sp>
      <p:sp>
        <p:nvSpPr>
          <p:cNvPr id="11268" name="Rectangle 3"/>
          <p:cNvSpPr txBox="1">
            <a:spLocks noChangeArrowheads="1"/>
          </p:cNvSpPr>
          <p:nvPr/>
        </p:nvSpPr>
        <p:spPr bwMode="auto">
          <a:xfrm>
            <a:off x="739775" y="2057400"/>
            <a:ext cx="7699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b="1" dirty="0" smtClean="0">
                <a:latin typeface="+mn-lt"/>
              </a:rPr>
              <a:t>Insider </a:t>
            </a:r>
            <a:r>
              <a:rPr lang="en-US" altLang="en-US" b="1" dirty="0">
                <a:latin typeface="+mn-lt"/>
              </a:rPr>
              <a:t>Threat </a:t>
            </a:r>
            <a:r>
              <a:rPr lang="en-US" altLang="en-US" dirty="0">
                <a:latin typeface="+mn-lt"/>
              </a:rPr>
              <a:t>is an abuse of authorized access to any U.S. Government resource (primarily classified information or systems) by an individual which harms the security of the United States. </a:t>
            </a:r>
          </a:p>
          <a:p>
            <a:pPr eaLnBrk="1" hangingPunct="1"/>
            <a:endParaRPr lang="en-US" altLang="en-US" dirty="0">
              <a:latin typeface="+mn-lt"/>
            </a:endParaRPr>
          </a:p>
          <a:p>
            <a:pPr eaLnBrk="1" hangingPunct="1"/>
            <a:r>
              <a:rPr lang="en-US" altLang="en-US" b="1" dirty="0">
                <a:latin typeface="+mn-lt"/>
              </a:rPr>
              <a:t>What Can Happen: </a:t>
            </a:r>
            <a:endParaRPr lang="en-US" altLang="en-US" dirty="0">
              <a:latin typeface="+mn-lt"/>
            </a:endParaRPr>
          </a:p>
          <a:p>
            <a:pPr eaLnBrk="1" hangingPunct="1"/>
            <a:r>
              <a:rPr lang="en-US" altLang="en-US" dirty="0">
                <a:latin typeface="+mn-lt"/>
              </a:rPr>
              <a:t>Disgruntled employees can compromise our information or systems </a:t>
            </a:r>
          </a:p>
          <a:p>
            <a:pPr eaLnBrk="1" hangingPunct="1"/>
            <a:r>
              <a:rPr lang="en-US" altLang="en-US" dirty="0">
                <a:latin typeface="+mn-lt"/>
              </a:rPr>
              <a:t>Foreign intelligence services and non-governmental entities can target, recruit, or exploit insiders </a:t>
            </a:r>
          </a:p>
          <a:p>
            <a:pPr eaLnBrk="1" hangingPunct="1"/>
            <a:endParaRPr lang="en-US" altLang="en-US" dirty="0">
              <a:latin typeface="+mn-lt"/>
            </a:endParaRPr>
          </a:p>
          <a:p>
            <a:pPr eaLnBrk="1" hangingPunct="1"/>
            <a:r>
              <a:rPr lang="en-US" altLang="en-US" b="1" dirty="0">
                <a:latin typeface="+mn-lt"/>
              </a:rPr>
              <a:t>What’s At Stake: </a:t>
            </a:r>
            <a:endParaRPr lang="en-US" altLang="en-US" dirty="0">
              <a:latin typeface="+mn-lt"/>
            </a:endParaRPr>
          </a:p>
          <a:p>
            <a:pPr eaLnBrk="1" hangingPunct="1"/>
            <a:r>
              <a:rPr lang="en-US" altLang="en-US" dirty="0">
                <a:latin typeface="+mn-lt"/>
              </a:rPr>
              <a:t>•The Department’s mission </a:t>
            </a:r>
          </a:p>
          <a:p>
            <a:pPr eaLnBrk="1" hangingPunct="1"/>
            <a:r>
              <a:rPr lang="en-US" altLang="en-US" dirty="0">
                <a:latin typeface="+mn-lt"/>
              </a:rPr>
              <a:t>•Classified and sensitive information </a:t>
            </a:r>
          </a:p>
          <a:p>
            <a:pPr eaLnBrk="1" hangingPunct="1"/>
            <a:r>
              <a:rPr lang="en-US" altLang="en-US" dirty="0">
                <a:latin typeface="+mn-lt"/>
              </a:rPr>
              <a:t>•Our networks (classified and unclassified) </a:t>
            </a:r>
          </a:p>
          <a:p>
            <a:pPr eaLnBrk="1" hangingPunct="1"/>
            <a:r>
              <a:rPr lang="en-US" altLang="en-US" dirty="0">
                <a:latin typeface="+mn-lt"/>
              </a:rPr>
              <a:t>•Economic advancement </a:t>
            </a:r>
          </a:p>
          <a:p>
            <a:pPr eaLnBrk="1" hangingPunct="1"/>
            <a:endParaRPr lang="en-US" altLang="en-US" sz="2000" dirty="0"/>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038600"/>
            <a:ext cx="1295400" cy="130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046538"/>
            <a:ext cx="1438275"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038" y="492125"/>
            <a:ext cx="1290637"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5165725"/>
            <a:ext cx="1290638" cy="130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001000" y="6324600"/>
            <a:ext cx="914400" cy="304800"/>
          </a:xfrm>
          <a:prstGeom prst="rect">
            <a:avLst/>
          </a:prstGeom>
          <a:noFill/>
        </p:spPr>
        <p:txBody>
          <a:bodyPr/>
          <a:lstStyle/>
          <a:p>
            <a:pPr algn="ctr" fontAlgn="auto">
              <a:spcBef>
                <a:spcPts val="0"/>
              </a:spcBef>
              <a:spcAft>
                <a:spcPts val="0"/>
              </a:spcAft>
              <a:defRPr/>
            </a:pPr>
            <a:fld id="{D560E52F-28D2-46E8-A66A-624F716E1D14}" type="slidenum">
              <a:rPr lang="en-US">
                <a:solidFill>
                  <a:schemeClr val="tx2"/>
                </a:solidFill>
                <a:latin typeface="+mn-lt"/>
                <a:cs typeface="+mn-cs"/>
              </a:rPr>
              <a:pPr algn="ctr" fontAlgn="auto">
                <a:spcBef>
                  <a:spcPts val="0"/>
                </a:spcBef>
                <a:spcAft>
                  <a:spcPts val="0"/>
                </a:spcAft>
                <a:defRPr/>
              </a:pPr>
              <a:t>11</a:t>
            </a:fld>
            <a:endParaRPr lang="en-US" dirty="0">
              <a:solidFill>
                <a:schemeClr val="tx2"/>
              </a:solidFill>
              <a:latin typeface="+mn-lt"/>
              <a:cs typeface="+mn-cs"/>
            </a:endParaRPr>
          </a:p>
        </p:txBody>
      </p:sp>
      <p:sp>
        <p:nvSpPr>
          <p:cNvPr id="12291" name="Rectangle 2"/>
          <p:cNvSpPr>
            <a:spLocks noGrp="1" noChangeArrowheads="1"/>
          </p:cNvSpPr>
          <p:nvPr>
            <p:ph type="title"/>
          </p:nvPr>
        </p:nvSpPr>
        <p:spPr>
          <a:xfrm>
            <a:off x="2117725" y="381000"/>
            <a:ext cx="6629400" cy="1524000"/>
          </a:xfrm>
        </p:spPr>
        <p:txBody>
          <a:bodyPr/>
          <a:lstStyle/>
          <a:p>
            <a:r>
              <a:rPr lang="en-US" altLang="en-US" sz="2400" dirty="0" smtClean="0"/>
              <a:t/>
            </a:r>
            <a:br>
              <a:rPr lang="en-US" altLang="en-US" sz="2400" dirty="0" smtClean="0"/>
            </a:br>
            <a:r>
              <a:rPr lang="en-US" altLang="en-US" sz="2400" dirty="0" smtClean="0"/>
              <a:t>Classified Information and Insider Threat: Signs &amp; Indicators </a:t>
            </a:r>
            <a:br>
              <a:rPr lang="en-US" altLang="en-US" sz="2400" dirty="0" smtClean="0"/>
            </a:br>
            <a:r>
              <a:rPr lang="en-US" altLang="en-US" sz="2400" dirty="0" smtClean="0"/>
              <a:t> </a:t>
            </a:r>
            <a:endParaRPr lang="en-US" altLang="en-US" sz="2400" b="1" dirty="0" smtClean="0">
              <a:solidFill>
                <a:srgbClr val="000000"/>
              </a:solidFill>
              <a:latin typeface="Times New Roman" pitchFamily="18" charset="0"/>
              <a:cs typeface="Times New Roman" pitchFamily="18" charset="0"/>
            </a:endParaRPr>
          </a:p>
        </p:txBody>
      </p:sp>
      <p:sp>
        <p:nvSpPr>
          <p:cNvPr id="12292" name="Rectangle 3"/>
          <p:cNvSpPr txBox="1">
            <a:spLocks noChangeArrowheads="1"/>
          </p:cNvSpPr>
          <p:nvPr/>
        </p:nvSpPr>
        <p:spPr bwMode="auto">
          <a:xfrm>
            <a:off x="739775" y="2133600"/>
            <a:ext cx="76993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Aft>
                <a:spcPts val="600"/>
              </a:spcAft>
            </a:pPr>
            <a:r>
              <a:rPr lang="en-US" altLang="en-US" sz="2000" b="1" dirty="0">
                <a:latin typeface="+mn-lt"/>
              </a:rPr>
              <a:t>Insider Threat Indicators: </a:t>
            </a:r>
            <a:r>
              <a:rPr lang="en-US" altLang="en-US" sz="2000" dirty="0">
                <a:latin typeface="+mn-lt"/>
              </a:rPr>
              <a:t>Certain conduct by a co-worker which could merit additional scrutiny and </a:t>
            </a:r>
            <a:r>
              <a:rPr lang="en-US" altLang="en-US" sz="2000" dirty="0" smtClean="0">
                <a:latin typeface="+mn-lt"/>
              </a:rPr>
              <a:t>reporting: </a:t>
            </a:r>
          </a:p>
          <a:p>
            <a:pPr marL="342900" indent="-342900" eaLnBrk="1" hangingPunct="1">
              <a:spcAft>
                <a:spcPts val="1200"/>
              </a:spcAft>
              <a:buFont typeface="Arial" panose="020B0604020202020204" pitchFamily="34" charset="0"/>
              <a:buChar char="•"/>
            </a:pPr>
            <a:r>
              <a:rPr lang="en-US" altLang="en-US" sz="2000" dirty="0" smtClean="0">
                <a:latin typeface="+mn-lt"/>
              </a:rPr>
              <a:t>Seeking </a:t>
            </a:r>
            <a:r>
              <a:rPr lang="en-US" altLang="en-US" sz="2000" dirty="0">
                <a:latin typeface="+mn-lt"/>
              </a:rPr>
              <a:t>access to classified information beyond their need-to-know </a:t>
            </a:r>
            <a:endParaRPr lang="en-US" altLang="en-US" sz="2000" dirty="0" smtClean="0">
              <a:latin typeface="+mn-lt"/>
            </a:endParaRPr>
          </a:p>
          <a:p>
            <a:pPr marL="342900" indent="-342900" eaLnBrk="1" hangingPunct="1">
              <a:spcAft>
                <a:spcPts val="1200"/>
              </a:spcAft>
              <a:buFont typeface="Arial" panose="020B0604020202020204" pitchFamily="34" charset="0"/>
              <a:buChar char="•"/>
            </a:pPr>
            <a:r>
              <a:rPr lang="en-US" altLang="en-US" sz="2000" dirty="0" smtClean="0">
                <a:latin typeface="+mn-lt"/>
              </a:rPr>
              <a:t>Mishandling </a:t>
            </a:r>
            <a:r>
              <a:rPr lang="en-US" altLang="en-US" sz="2000" dirty="0">
                <a:latin typeface="+mn-lt"/>
              </a:rPr>
              <a:t>or unexplained storage of classified or sensitive material </a:t>
            </a:r>
            <a:endParaRPr lang="en-US" altLang="en-US" sz="2000" dirty="0" smtClean="0">
              <a:latin typeface="+mn-lt"/>
            </a:endParaRPr>
          </a:p>
          <a:p>
            <a:pPr marL="342900" indent="-342900" eaLnBrk="1" hangingPunct="1">
              <a:spcAft>
                <a:spcPts val="1200"/>
              </a:spcAft>
              <a:buFont typeface="Arial" panose="020B0604020202020204" pitchFamily="34" charset="0"/>
              <a:buChar char="•"/>
            </a:pPr>
            <a:r>
              <a:rPr lang="en-US" altLang="en-US" sz="2000" dirty="0" smtClean="0">
                <a:latin typeface="+mn-lt"/>
              </a:rPr>
              <a:t>Unauthorized </a:t>
            </a:r>
            <a:r>
              <a:rPr lang="en-US" altLang="en-US" sz="2000" dirty="0">
                <a:latin typeface="+mn-lt"/>
              </a:rPr>
              <a:t>downloading or removing classified information from the workplace </a:t>
            </a:r>
            <a:endParaRPr lang="en-US" altLang="en-US" sz="2000" dirty="0" smtClean="0">
              <a:latin typeface="+mn-lt"/>
            </a:endParaRPr>
          </a:p>
          <a:p>
            <a:pPr marL="342900" indent="-342900" eaLnBrk="1" hangingPunct="1">
              <a:spcAft>
                <a:spcPts val="1200"/>
              </a:spcAft>
              <a:buFont typeface="Arial" panose="020B0604020202020204" pitchFamily="34" charset="0"/>
              <a:buChar char="•"/>
            </a:pPr>
            <a:r>
              <a:rPr lang="en-US" altLang="en-US" sz="2000" dirty="0" smtClean="0">
                <a:latin typeface="+mn-lt"/>
              </a:rPr>
              <a:t>Mounting </a:t>
            </a:r>
            <a:r>
              <a:rPr lang="en-US" altLang="en-US" sz="2000" dirty="0">
                <a:latin typeface="+mn-lt"/>
              </a:rPr>
              <a:t>debt or unexplained </a:t>
            </a:r>
            <a:r>
              <a:rPr lang="en-US" altLang="en-US" sz="2000" dirty="0" smtClean="0">
                <a:latin typeface="+mn-lt"/>
              </a:rPr>
              <a:t>affluence</a:t>
            </a:r>
          </a:p>
          <a:p>
            <a:pPr marL="342900" indent="-342900" eaLnBrk="1" hangingPunct="1">
              <a:spcAft>
                <a:spcPts val="1200"/>
              </a:spcAft>
              <a:buFont typeface="Arial" panose="020B0604020202020204" pitchFamily="34" charset="0"/>
              <a:buChar char="•"/>
            </a:pPr>
            <a:r>
              <a:rPr lang="en-US" altLang="en-US" sz="2000" dirty="0" smtClean="0">
                <a:latin typeface="+mn-lt"/>
              </a:rPr>
              <a:t>Unreasonable </a:t>
            </a:r>
            <a:r>
              <a:rPr lang="en-US" altLang="en-US" sz="2000" dirty="0">
                <a:latin typeface="+mn-lt"/>
              </a:rPr>
              <a:t>job </a:t>
            </a:r>
            <a:r>
              <a:rPr lang="en-US" altLang="en-US" sz="2000" dirty="0" smtClean="0">
                <a:latin typeface="+mn-lt"/>
              </a:rPr>
              <a:t>dissatisfaction, unusual </a:t>
            </a:r>
            <a:r>
              <a:rPr lang="en-US" altLang="en-US" sz="2000" dirty="0">
                <a:latin typeface="+mn-lt"/>
              </a:rPr>
              <a:t>sense of victimization, significant interpersonal conflicts, or expressions of divided loyalties between the U.S. and another country </a:t>
            </a: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001000" y="6324600"/>
            <a:ext cx="914400" cy="304800"/>
          </a:xfrm>
          <a:prstGeom prst="rect">
            <a:avLst/>
          </a:prstGeom>
          <a:noFill/>
        </p:spPr>
        <p:txBody>
          <a:bodyPr/>
          <a:lstStyle/>
          <a:p>
            <a:pPr algn="ctr" fontAlgn="auto">
              <a:spcBef>
                <a:spcPts val="0"/>
              </a:spcBef>
              <a:spcAft>
                <a:spcPts val="0"/>
              </a:spcAft>
              <a:defRPr/>
            </a:pPr>
            <a:fld id="{D560E52F-28D2-46E8-A66A-624F716E1D14}" type="slidenum">
              <a:rPr lang="en-US">
                <a:solidFill>
                  <a:schemeClr val="tx2"/>
                </a:solidFill>
                <a:latin typeface="+mn-lt"/>
                <a:cs typeface="+mn-cs"/>
              </a:rPr>
              <a:pPr algn="ctr" fontAlgn="auto">
                <a:spcBef>
                  <a:spcPts val="0"/>
                </a:spcBef>
                <a:spcAft>
                  <a:spcPts val="0"/>
                </a:spcAft>
                <a:defRPr/>
              </a:pPr>
              <a:t>12</a:t>
            </a:fld>
            <a:endParaRPr lang="en-US" dirty="0">
              <a:solidFill>
                <a:schemeClr val="tx2"/>
              </a:solidFill>
              <a:latin typeface="+mn-lt"/>
              <a:cs typeface="+mn-cs"/>
            </a:endParaRPr>
          </a:p>
        </p:txBody>
      </p:sp>
      <p:sp>
        <p:nvSpPr>
          <p:cNvPr id="12291" name="Rectangle 2"/>
          <p:cNvSpPr>
            <a:spLocks noGrp="1" noChangeArrowheads="1"/>
          </p:cNvSpPr>
          <p:nvPr>
            <p:ph type="title"/>
          </p:nvPr>
        </p:nvSpPr>
        <p:spPr>
          <a:xfrm>
            <a:off x="2117725" y="381000"/>
            <a:ext cx="6629400" cy="1524000"/>
          </a:xfrm>
        </p:spPr>
        <p:txBody>
          <a:bodyPr/>
          <a:lstStyle/>
          <a:p>
            <a:r>
              <a:rPr lang="en-US" altLang="en-US" sz="2400" smtClean="0"/>
              <a:t/>
            </a:r>
            <a:br>
              <a:rPr lang="en-US" altLang="en-US" sz="2400" smtClean="0"/>
            </a:br>
            <a:r>
              <a:rPr lang="en-US" altLang="en-US" sz="2400" smtClean="0"/>
              <a:t>Classified Information and Insider Threat: Signs &amp; Indicators </a:t>
            </a:r>
            <a:br>
              <a:rPr lang="en-US" altLang="en-US" sz="2400" smtClean="0"/>
            </a:br>
            <a:r>
              <a:rPr lang="en-US" altLang="en-US" sz="2400" smtClean="0"/>
              <a:t> </a:t>
            </a:r>
            <a:endParaRPr lang="en-US" altLang="en-US" sz="2400" b="1" smtClean="0">
              <a:solidFill>
                <a:srgbClr val="000000"/>
              </a:solidFill>
              <a:latin typeface="Times New Roman" pitchFamily="18" charset="0"/>
              <a:cs typeface="Times New Roman" pitchFamily="18" charset="0"/>
            </a:endParaRPr>
          </a:p>
        </p:txBody>
      </p:sp>
      <p:sp>
        <p:nvSpPr>
          <p:cNvPr id="12292" name="Rectangle 3"/>
          <p:cNvSpPr txBox="1">
            <a:spLocks noChangeArrowheads="1"/>
          </p:cNvSpPr>
          <p:nvPr/>
        </p:nvSpPr>
        <p:spPr bwMode="auto">
          <a:xfrm>
            <a:off x="739775" y="2209800"/>
            <a:ext cx="769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200" b="1" dirty="0" smtClean="0">
                <a:latin typeface="+mn-lt"/>
              </a:rPr>
              <a:t>Elicitation</a:t>
            </a:r>
            <a:r>
              <a:rPr lang="en-US" altLang="en-US" sz="2200" b="1" dirty="0">
                <a:latin typeface="+mn-lt"/>
              </a:rPr>
              <a:t>: </a:t>
            </a:r>
            <a:r>
              <a:rPr lang="en-US" altLang="en-US" sz="2200" dirty="0" smtClean="0">
                <a:latin typeface="+mn-lt"/>
              </a:rPr>
              <a:t>the s</a:t>
            </a:r>
            <a:r>
              <a:rPr lang="en-US" sz="2200" dirty="0" smtClean="0">
                <a:latin typeface="+mn-lt"/>
              </a:rPr>
              <a:t>trategic </a:t>
            </a:r>
            <a:r>
              <a:rPr lang="en-US" sz="2200" dirty="0">
                <a:latin typeface="+mn-lt"/>
              </a:rPr>
              <a:t>use of conversation to subtly extract information about you, your work, and your colleagues. </a:t>
            </a:r>
          </a:p>
          <a:p>
            <a:pPr eaLnBrk="1" hangingPunct="1"/>
            <a:endParaRPr lang="en-US" altLang="en-US" sz="2200" dirty="0" smtClean="0">
              <a:latin typeface="+mn-lt"/>
            </a:endParaRPr>
          </a:p>
          <a:p>
            <a:pPr marL="285750" indent="-285750" eaLnBrk="1" hangingPunct="1">
              <a:spcAft>
                <a:spcPts val="1200"/>
              </a:spcAft>
              <a:buFont typeface="Arial" panose="020B0604020202020204" pitchFamily="34" charset="0"/>
              <a:buChar char="•"/>
            </a:pPr>
            <a:r>
              <a:rPr lang="en-US" altLang="en-US" sz="2200" dirty="0" smtClean="0">
                <a:latin typeface="+mn-lt"/>
              </a:rPr>
              <a:t>A </a:t>
            </a:r>
            <a:r>
              <a:rPr lang="en-US" altLang="en-US" sz="2200" dirty="0">
                <a:latin typeface="+mn-lt"/>
              </a:rPr>
              <a:t>trained adversary can redirect a conversation to sensitive topics without using questions, and often without the target being aware of what’s really happening. </a:t>
            </a:r>
            <a:endParaRPr lang="en-US" altLang="en-US" sz="2200" dirty="0" smtClean="0">
              <a:latin typeface="+mn-lt"/>
            </a:endParaRPr>
          </a:p>
          <a:p>
            <a:pPr marL="285750" indent="-285750" eaLnBrk="1" hangingPunct="1">
              <a:spcAft>
                <a:spcPts val="1200"/>
              </a:spcAft>
              <a:buFont typeface="Arial" panose="020B0604020202020204" pitchFamily="34" charset="0"/>
              <a:buChar char="•"/>
            </a:pPr>
            <a:r>
              <a:rPr lang="en-US" altLang="en-US" sz="2200" dirty="0">
                <a:latin typeface="+mn-lt"/>
              </a:rPr>
              <a:t>Can involve indirect and direct questioning</a:t>
            </a:r>
          </a:p>
          <a:p>
            <a:pPr marL="285750" indent="-285750" eaLnBrk="1" hangingPunct="1">
              <a:spcAft>
                <a:spcPts val="1200"/>
              </a:spcAft>
              <a:buFont typeface="Arial" panose="020B0604020202020204" pitchFamily="34" charset="0"/>
              <a:buChar char="•"/>
            </a:pPr>
            <a:r>
              <a:rPr lang="en-US" altLang="en-US" sz="2200" dirty="0" smtClean="0">
                <a:latin typeface="+mn-lt"/>
              </a:rPr>
              <a:t>Can occur online as well as in person</a:t>
            </a:r>
          </a:p>
          <a:p>
            <a:pPr marL="285750" indent="-285750" eaLnBrk="1" hangingPunct="1">
              <a:buFont typeface="Arial" panose="020B0604020202020204" pitchFamily="34" charset="0"/>
              <a:buChar char="•"/>
            </a:pPr>
            <a:endParaRPr lang="en-US" altLang="en-US" sz="1400" dirty="0"/>
          </a:p>
          <a:p>
            <a:pPr eaLnBrk="1" hangingPunct="1"/>
            <a:endParaRPr lang="en-US" altLang="en-US" sz="1400" b="1" dirty="0"/>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3935788643"/>
      </p:ext>
    </p:extLst>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001000" y="6324600"/>
            <a:ext cx="914400" cy="304800"/>
          </a:xfrm>
          <a:prstGeom prst="rect">
            <a:avLst/>
          </a:prstGeom>
          <a:noFill/>
        </p:spPr>
        <p:txBody>
          <a:bodyPr/>
          <a:lstStyle/>
          <a:p>
            <a:pPr algn="ctr" fontAlgn="auto">
              <a:spcBef>
                <a:spcPts val="0"/>
              </a:spcBef>
              <a:spcAft>
                <a:spcPts val="0"/>
              </a:spcAft>
              <a:defRPr/>
            </a:pPr>
            <a:fld id="{D560E52F-28D2-46E8-A66A-624F716E1D14}" type="slidenum">
              <a:rPr lang="en-US">
                <a:solidFill>
                  <a:schemeClr val="tx2"/>
                </a:solidFill>
                <a:latin typeface="+mn-lt"/>
                <a:cs typeface="+mn-cs"/>
              </a:rPr>
              <a:pPr algn="ctr" fontAlgn="auto">
                <a:spcBef>
                  <a:spcPts val="0"/>
                </a:spcBef>
                <a:spcAft>
                  <a:spcPts val="0"/>
                </a:spcAft>
                <a:defRPr/>
              </a:pPr>
              <a:t>13</a:t>
            </a:fld>
            <a:endParaRPr lang="en-US" dirty="0">
              <a:solidFill>
                <a:schemeClr val="tx2"/>
              </a:solidFill>
              <a:latin typeface="+mn-lt"/>
              <a:cs typeface="+mn-cs"/>
            </a:endParaRPr>
          </a:p>
        </p:txBody>
      </p:sp>
      <p:sp>
        <p:nvSpPr>
          <p:cNvPr id="12291" name="Rectangle 2"/>
          <p:cNvSpPr>
            <a:spLocks noGrp="1" noChangeArrowheads="1"/>
          </p:cNvSpPr>
          <p:nvPr>
            <p:ph type="title"/>
          </p:nvPr>
        </p:nvSpPr>
        <p:spPr>
          <a:xfrm>
            <a:off x="2117725" y="381000"/>
            <a:ext cx="6629400" cy="1524000"/>
          </a:xfrm>
        </p:spPr>
        <p:txBody>
          <a:bodyPr/>
          <a:lstStyle/>
          <a:p>
            <a:r>
              <a:rPr lang="en-US" altLang="en-US" sz="2400" smtClean="0"/>
              <a:t/>
            </a:r>
            <a:br>
              <a:rPr lang="en-US" altLang="en-US" sz="2400" smtClean="0"/>
            </a:br>
            <a:r>
              <a:rPr lang="en-US" altLang="en-US" sz="2400" smtClean="0"/>
              <a:t>Classified Information and Insider Threat: Signs &amp; Indicators </a:t>
            </a:r>
            <a:br>
              <a:rPr lang="en-US" altLang="en-US" sz="2400" smtClean="0"/>
            </a:br>
            <a:r>
              <a:rPr lang="en-US" altLang="en-US" sz="2400" smtClean="0"/>
              <a:t> </a:t>
            </a:r>
            <a:endParaRPr lang="en-US" altLang="en-US" sz="2400" b="1" smtClean="0">
              <a:solidFill>
                <a:srgbClr val="000000"/>
              </a:solidFill>
              <a:latin typeface="Times New Roman" pitchFamily="18" charset="0"/>
              <a:cs typeface="Times New Roman" pitchFamily="18" charset="0"/>
            </a:endParaRPr>
          </a:p>
        </p:txBody>
      </p:sp>
      <p:sp>
        <p:nvSpPr>
          <p:cNvPr id="12292" name="Rectangle 3"/>
          <p:cNvSpPr txBox="1">
            <a:spLocks noChangeArrowheads="1"/>
          </p:cNvSpPr>
          <p:nvPr/>
        </p:nvSpPr>
        <p:spPr bwMode="auto">
          <a:xfrm>
            <a:off x="739775" y="2209800"/>
            <a:ext cx="769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Aft>
                <a:spcPts val="1200"/>
              </a:spcAft>
            </a:pPr>
            <a:r>
              <a:rPr lang="en-US" altLang="en-US" sz="1400" b="1" dirty="0" smtClean="0">
                <a:latin typeface="+mn-lt"/>
              </a:rPr>
              <a:t>Elicitation Techniques (only a few examples):</a:t>
            </a:r>
            <a:r>
              <a:rPr lang="en-US" sz="1400" dirty="0" smtClean="0">
                <a:latin typeface="+mn-lt"/>
              </a:rPr>
              <a:t> </a:t>
            </a:r>
            <a:endParaRPr lang="en-US" altLang="en-US" sz="1400" dirty="0" smtClean="0">
              <a:latin typeface="+mn-lt"/>
            </a:endParaRPr>
          </a:p>
          <a:p>
            <a:pPr marL="285750" indent="-285750" eaLnBrk="1" hangingPunct="1">
              <a:spcAft>
                <a:spcPts val="1200"/>
              </a:spcAft>
              <a:buFont typeface="Arial" panose="020B0604020202020204" pitchFamily="34" charset="0"/>
              <a:buChar char="•"/>
            </a:pPr>
            <a:r>
              <a:rPr lang="en-US" altLang="en-US" sz="1400" b="1" i="1" dirty="0" smtClean="0">
                <a:latin typeface="+mn-lt"/>
              </a:rPr>
              <a:t>Deliberate False Statements</a:t>
            </a:r>
            <a:r>
              <a:rPr lang="en-US" altLang="en-US" sz="1400" dirty="0" smtClean="0">
                <a:latin typeface="+mn-lt"/>
              </a:rPr>
              <a:t>: Intentionally say something wrong so that the person will respond with the true information.</a:t>
            </a:r>
          </a:p>
          <a:p>
            <a:pPr marL="1028700" lvl="1" eaLnBrk="1" hangingPunct="1">
              <a:spcAft>
                <a:spcPts val="1200"/>
              </a:spcAft>
              <a:buFont typeface="Arial" panose="020B0604020202020204" pitchFamily="34" charset="0"/>
              <a:buChar char="•"/>
            </a:pPr>
            <a:r>
              <a:rPr lang="en-US" altLang="en-US" sz="1400" i="1" dirty="0" smtClean="0">
                <a:latin typeface="+mn-lt"/>
              </a:rPr>
              <a:t>“Everyone knows that process won’t work…”</a:t>
            </a:r>
          </a:p>
          <a:p>
            <a:pPr marL="285750" indent="-285750" eaLnBrk="1" hangingPunct="1">
              <a:spcAft>
                <a:spcPts val="1200"/>
              </a:spcAft>
              <a:buFont typeface="Arial" panose="020B0604020202020204" pitchFamily="34" charset="0"/>
              <a:buChar char="•"/>
            </a:pPr>
            <a:r>
              <a:rPr lang="en-US" altLang="en-US" sz="1400" b="1" i="1" dirty="0" smtClean="0">
                <a:latin typeface="+mn-lt"/>
              </a:rPr>
              <a:t>Confidential Bait</a:t>
            </a:r>
            <a:r>
              <a:rPr lang="en-US" altLang="en-US" sz="1400" dirty="0" smtClean="0">
                <a:latin typeface="+mn-lt"/>
              </a:rPr>
              <a:t>: Pretend to reveal confidential information in the hopes of receiving confidential information in return.</a:t>
            </a:r>
          </a:p>
          <a:p>
            <a:pPr marL="1028700" lvl="1" eaLnBrk="1" hangingPunct="1">
              <a:spcAft>
                <a:spcPts val="1200"/>
              </a:spcAft>
              <a:buFont typeface="Arial" panose="020B0604020202020204" pitchFamily="34" charset="0"/>
              <a:buChar char="•"/>
            </a:pPr>
            <a:r>
              <a:rPr lang="en-US" altLang="en-US" sz="1400" i="1" dirty="0" smtClean="0">
                <a:latin typeface="+mn-lt"/>
              </a:rPr>
              <a:t>“I’m not supposed to tell you this, but…”</a:t>
            </a:r>
          </a:p>
          <a:p>
            <a:pPr marL="285750" indent="-285750" eaLnBrk="1" hangingPunct="1">
              <a:spcAft>
                <a:spcPts val="1200"/>
              </a:spcAft>
              <a:buFont typeface="Arial" panose="020B0604020202020204" pitchFamily="34" charset="0"/>
              <a:buChar char="•"/>
            </a:pPr>
            <a:r>
              <a:rPr lang="en-US" altLang="en-US" sz="1400" b="1" i="1" dirty="0" smtClean="0">
                <a:latin typeface="+mn-lt"/>
              </a:rPr>
              <a:t>Quid Pro Quo</a:t>
            </a:r>
            <a:r>
              <a:rPr lang="en-US" altLang="en-US" sz="1400" dirty="0" smtClean="0">
                <a:latin typeface="+mn-lt"/>
              </a:rPr>
              <a:t>: Give information in hopes the person will reciprocate. </a:t>
            </a:r>
          </a:p>
          <a:p>
            <a:pPr marL="1028700" lvl="1" eaLnBrk="1" hangingPunct="1">
              <a:spcAft>
                <a:spcPts val="1200"/>
              </a:spcAft>
              <a:buFont typeface="Arial" panose="020B0604020202020204" pitchFamily="34" charset="0"/>
              <a:buChar char="•"/>
            </a:pPr>
            <a:r>
              <a:rPr lang="en-US" altLang="en-US" sz="1400" i="1" dirty="0" smtClean="0">
                <a:latin typeface="+mn-lt"/>
              </a:rPr>
              <a:t>“Our sensors are only able to detect the substance X 75% of the time.  Are yours able to exceed that?”</a:t>
            </a:r>
          </a:p>
          <a:p>
            <a:pPr marL="285750" indent="-285750" eaLnBrk="1" hangingPunct="1">
              <a:spcAft>
                <a:spcPts val="1200"/>
              </a:spcAft>
              <a:buFont typeface="Arial" panose="020B0604020202020204" pitchFamily="34" charset="0"/>
              <a:buChar char="•"/>
            </a:pPr>
            <a:r>
              <a:rPr lang="en-US" altLang="en-US" sz="1400" b="1" i="1" dirty="0" smtClean="0">
                <a:latin typeface="+mn-lt"/>
              </a:rPr>
              <a:t>Opposition</a:t>
            </a:r>
            <a:r>
              <a:rPr lang="en-US" altLang="en-US" sz="1400" dirty="0" smtClean="0">
                <a:latin typeface="+mn-lt"/>
              </a:rPr>
              <a:t>: Fake opposition so that the person will defend their position</a:t>
            </a:r>
          </a:p>
          <a:p>
            <a:pPr marL="1028700" lvl="1" eaLnBrk="1" hangingPunct="1">
              <a:spcAft>
                <a:spcPts val="1200"/>
              </a:spcAft>
              <a:buFont typeface="Arial" panose="020B0604020202020204" pitchFamily="34" charset="0"/>
              <a:buChar char="•"/>
            </a:pPr>
            <a:r>
              <a:rPr lang="en-US" altLang="en-US" sz="1400" i="1" dirty="0" smtClean="0">
                <a:latin typeface="+mn-lt"/>
              </a:rPr>
              <a:t>“There is no way you can design XYZ product so fast!”</a:t>
            </a:r>
          </a:p>
          <a:p>
            <a:pPr marL="285750" indent="-285750" eaLnBrk="1" hangingPunct="1">
              <a:buFont typeface="Arial" panose="020B0604020202020204" pitchFamily="34" charset="0"/>
              <a:buChar char="•"/>
            </a:pPr>
            <a:endParaRPr lang="en-US" altLang="en-US" sz="1400" dirty="0"/>
          </a:p>
          <a:p>
            <a:pPr eaLnBrk="1" hangingPunct="1"/>
            <a:endParaRPr lang="en-US" altLang="en-US" sz="1400" b="1" dirty="0"/>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2069872184"/>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001000" y="6324600"/>
            <a:ext cx="914400" cy="304800"/>
          </a:xfrm>
          <a:prstGeom prst="rect">
            <a:avLst/>
          </a:prstGeom>
          <a:noFill/>
        </p:spPr>
        <p:txBody>
          <a:bodyPr/>
          <a:lstStyle/>
          <a:p>
            <a:pPr algn="ctr" fontAlgn="auto">
              <a:spcBef>
                <a:spcPts val="0"/>
              </a:spcBef>
              <a:spcAft>
                <a:spcPts val="0"/>
              </a:spcAft>
              <a:defRPr/>
            </a:pPr>
            <a:fld id="{D560E52F-28D2-46E8-A66A-624F716E1D14}" type="slidenum">
              <a:rPr lang="en-US">
                <a:solidFill>
                  <a:schemeClr val="tx2"/>
                </a:solidFill>
                <a:latin typeface="+mn-lt"/>
                <a:cs typeface="+mn-cs"/>
              </a:rPr>
              <a:pPr algn="ctr" fontAlgn="auto">
                <a:spcBef>
                  <a:spcPts val="0"/>
                </a:spcBef>
                <a:spcAft>
                  <a:spcPts val="0"/>
                </a:spcAft>
                <a:defRPr/>
              </a:pPr>
              <a:t>14</a:t>
            </a:fld>
            <a:endParaRPr lang="en-US" dirty="0">
              <a:solidFill>
                <a:schemeClr val="tx2"/>
              </a:solidFill>
              <a:latin typeface="+mn-lt"/>
              <a:cs typeface="+mn-cs"/>
            </a:endParaRPr>
          </a:p>
        </p:txBody>
      </p:sp>
      <p:sp>
        <p:nvSpPr>
          <p:cNvPr id="12291" name="Rectangle 2"/>
          <p:cNvSpPr>
            <a:spLocks noGrp="1" noChangeArrowheads="1"/>
          </p:cNvSpPr>
          <p:nvPr>
            <p:ph type="title"/>
          </p:nvPr>
        </p:nvSpPr>
        <p:spPr>
          <a:xfrm>
            <a:off x="2117725" y="381000"/>
            <a:ext cx="6629400" cy="1524000"/>
          </a:xfrm>
        </p:spPr>
        <p:txBody>
          <a:bodyPr/>
          <a:lstStyle/>
          <a:p>
            <a:r>
              <a:rPr lang="en-US" altLang="en-US" sz="2400" smtClean="0"/>
              <a:t/>
            </a:r>
            <a:br>
              <a:rPr lang="en-US" altLang="en-US" sz="2400" smtClean="0"/>
            </a:br>
            <a:r>
              <a:rPr lang="en-US" altLang="en-US" sz="2400" smtClean="0"/>
              <a:t>Classified Information and Insider Threat: Signs &amp; Indicators </a:t>
            </a:r>
            <a:br>
              <a:rPr lang="en-US" altLang="en-US" sz="2400" smtClean="0"/>
            </a:br>
            <a:r>
              <a:rPr lang="en-US" altLang="en-US" sz="2400" smtClean="0"/>
              <a:t> </a:t>
            </a:r>
            <a:endParaRPr lang="en-US" altLang="en-US" sz="2400" b="1" smtClean="0">
              <a:solidFill>
                <a:srgbClr val="000000"/>
              </a:solidFill>
              <a:latin typeface="Times New Roman" pitchFamily="18" charset="0"/>
              <a:cs typeface="Times New Roman" pitchFamily="18" charset="0"/>
            </a:endParaRPr>
          </a:p>
        </p:txBody>
      </p:sp>
      <p:sp>
        <p:nvSpPr>
          <p:cNvPr id="12292" name="Rectangle 3"/>
          <p:cNvSpPr txBox="1">
            <a:spLocks noChangeArrowheads="1"/>
          </p:cNvSpPr>
          <p:nvPr/>
        </p:nvSpPr>
        <p:spPr bwMode="auto">
          <a:xfrm>
            <a:off x="739775" y="2209800"/>
            <a:ext cx="769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Aft>
                <a:spcPts val="600"/>
              </a:spcAft>
            </a:pPr>
            <a:r>
              <a:rPr lang="en-US" altLang="en-US" sz="1500" b="1" dirty="0" smtClean="0">
                <a:latin typeface="+mn-lt"/>
              </a:rPr>
              <a:t>Recruitment</a:t>
            </a:r>
            <a:r>
              <a:rPr lang="en-US" altLang="en-US" sz="1500" b="1" dirty="0">
                <a:latin typeface="+mn-lt"/>
              </a:rPr>
              <a:t>: </a:t>
            </a:r>
            <a:r>
              <a:rPr lang="en-US" altLang="en-US" sz="1500" dirty="0" smtClean="0">
                <a:latin typeface="+mn-lt"/>
              </a:rPr>
              <a:t>Adversaries are looking to explore potential exploitable weaknesses which may be used against Commerce personnel.</a:t>
            </a:r>
          </a:p>
          <a:p>
            <a:pPr marL="285750" indent="-285750" eaLnBrk="1" hangingPunct="1">
              <a:buFont typeface="Arial" panose="020B0604020202020204" pitchFamily="34" charset="0"/>
              <a:buChar char="•"/>
            </a:pPr>
            <a:r>
              <a:rPr lang="en-US" altLang="en-US" sz="1500" dirty="0" smtClean="0">
                <a:latin typeface="+mn-lt"/>
              </a:rPr>
              <a:t>Issues with drugs or alcohol</a:t>
            </a:r>
          </a:p>
          <a:p>
            <a:pPr marL="285750" indent="-285750" eaLnBrk="1" hangingPunct="1">
              <a:buFont typeface="Arial" panose="020B0604020202020204" pitchFamily="34" charset="0"/>
              <a:buChar char="•"/>
            </a:pPr>
            <a:r>
              <a:rPr lang="en-US" altLang="en-US" sz="1500" dirty="0" smtClean="0">
                <a:latin typeface="+mn-lt"/>
              </a:rPr>
              <a:t>Gambling problems</a:t>
            </a:r>
          </a:p>
          <a:p>
            <a:pPr marL="285750" indent="-285750" eaLnBrk="1" hangingPunct="1">
              <a:buFont typeface="Arial" panose="020B0604020202020204" pitchFamily="34" charset="0"/>
              <a:buChar char="•"/>
            </a:pPr>
            <a:r>
              <a:rPr lang="en-US" altLang="en-US" sz="1500" dirty="0" smtClean="0">
                <a:latin typeface="+mn-lt"/>
              </a:rPr>
              <a:t>Adultery</a:t>
            </a:r>
          </a:p>
          <a:p>
            <a:pPr marL="285750" indent="-285750" eaLnBrk="1" hangingPunct="1">
              <a:buFont typeface="Arial" panose="020B0604020202020204" pitchFamily="34" charset="0"/>
              <a:buChar char="•"/>
            </a:pPr>
            <a:r>
              <a:rPr lang="en-US" altLang="en-US" sz="1500" dirty="0" smtClean="0">
                <a:latin typeface="+mn-lt"/>
              </a:rPr>
              <a:t>Financial problems</a:t>
            </a:r>
          </a:p>
          <a:p>
            <a:pPr marL="285750" indent="-285750" eaLnBrk="1" hangingPunct="1">
              <a:buFont typeface="Arial" panose="020B0604020202020204" pitchFamily="34" charset="0"/>
              <a:buChar char="•"/>
            </a:pPr>
            <a:r>
              <a:rPr lang="en-US" altLang="en-US" sz="1500" dirty="0" smtClean="0">
                <a:latin typeface="+mn-lt"/>
              </a:rPr>
              <a:t>Unlawful activities</a:t>
            </a:r>
          </a:p>
          <a:p>
            <a:pPr eaLnBrk="1" hangingPunct="1"/>
            <a:r>
              <a:rPr lang="en-US" altLang="en-US" sz="1500" dirty="0">
                <a:latin typeface="+mn-lt"/>
              </a:rPr>
              <a:t>	</a:t>
            </a:r>
            <a:endParaRPr lang="en-US" altLang="en-US" sz="1500" dirty="0" smtClean="0">
              <a:latin typeface="+mn-lt"/>
            </a:endParaRPr>
          </a:p>
          <a:p>
            <a:pPr eaLnBrk="1" hangingPunct="1"/>
            <a:r>
              <a:rPr lang="en-US" altLang="en-US" sz="1500" dirty="0" smtClean="0">
                <a:latin typeface="+mn-lt"/>
              </a:rPr>
              <a:t>People </a:t>
            </a:r>
            <a:r>
              <a:rPr lang="en-US" altLang="en-US" sz="1500" dirty="0">
                <a:latin typeface="+mn-lt"/>
              </a:rPr>
              <a:t>abuse access for personal reasons and adversaries look to leverage them. </a:t>
            </a:r>
            <a:endParaRPr lang="en-US" altLang="en-US" sz="1500" dirty="0" smtClean="0">
              <a:latin typeface="+mn-lt"/>
            </a:endParaRPr>
          </a:p>
          <a:p>
            <a:pPr eaLnBrk="1" hangingPunct="1"/>
            <a:endParaRPr lang="en-US" altLang="en-US" sz="1500" dirty="0">
              <a:latin typeface="+mn-lt"/>
            </a:endParaRPr>
          </a:p>
          <a:p>
            <a:pPr eaLnBrk="1" hangingPunct="1"/>
            <a:r>
              <a:rPr lang="en-US" altLang="en-US" sz="1500" b="1" dirty="0" smtClean="0">
                <a:latin typeface="+mn-lt"/>
              </a:rPr>
              <a:t>Basic </a:t>
            </a:r>
            <a:r>
              <a:rPr lang="en-US" altLang="en-US" sz="1500" b="1" dirty="0">
                <a:latin typeface="+mn-lt"/>
              </a:rPr>
              <a:t>signs of recruitment may include</a:t>
            </a:r>
            <a:r>
              <a:rPr lang="en-US" altLang="en-US" sz="1500" dirty="0">
                <a:latin typeface="+mn-lt"/>
              </a:rPr>
              <a:t>: </a:t>
            </a:r>
            <a:endParaRPr lang="en-US" altLang="en-US" sz="1500" dirty="0" smtClean="0">
              <a:latin typeface="+mn-lt"/>
            </a:endParaRPr>
          </a:p>
          <a:p>
            <a:pPr marL="285750" indent="-285750" eaLnBrk="1" hangingPunct="1">
              <a:buFont typeface="Arial" panose="020B0604020202020204" pitchFamily="34" charset="0"/>
              <a:buChar char="•"/>
            </a:pPr>
            <a:r>
              <a:rPr lang="en-US" altLang="en-US" sz="1500" dirty="0" smtClean="0">
                <a:latin typeface="+mn-lt"/>
              </a:rPr>
              <a:t>Person(s</a:t>
            </a:r>
            <a:r>
              <a:rPr lang="en-US" altLang="en-US" sz="1500" dirty="0">
                <a:latin typeface="+mn-lt"/>
              </a:rPr>
              <a:t>) who appear to be collecting information about you beyond the situation or setting </a:t>
            </a:r>
            <a:endParaRPr lang="en-US" altLang="en-US" sz="1500" dirty="0" smtClean="0">
              <a:latin typeface="+mn-lt"/>
            </a:endParaRPr>
          </a:p>
          <a:p>
            <a:pPr marL="285750" indent="-285750" eaLnBrk="1" hangingPunct="1">
              <a:buFont typeface="Arial" panose="020B0604020202020204" pitchFamily="34" charset="0"/>
              <a:buChar char="•"/>
            </a:pPr>
            <a:r>
              <a:rPr lang="en-US" altLang="en-US" sz="1500" dirty="0" smtClean="0">
                <a:latin typeface="+mn-lt"/>
              </a:rPr>
              <a:t>Asking </a:t>
            </a:r>
            <a:r>
              <a:rPr lang="en-US" altLang="en-US" sz="1500" dirty="0">
                <a:latin typeface="+mn-lt"/>
              </a:rPr>
              <a:t>you to do something unrelated to your job duties </a:t>
            </a:r>
            <a:endParaRPr lang="en-US" altLang="en-US" sz="1500" dirty="0" smtClean="0">
              <a:latin typeface="+mn-lt"/>
            </a:endParaRPr>
          </a:p>
          <a:p>
            <a:pPr marL="285750" indent="-285750" eaLnBrk="1" hangingPunct="1">
              <a:buFont typeface="Arial" panose="020B0604020202020204" pitchFamily="34" charset="0"/>
              <a:buChar char="•"/>
            </a:pPr>
            <a:r>
              <a:rPr lang="en-US" altLang="en-US" sz="1500" dirty="0" smtClean="0">
                <a:latin typeface="+mn-lt"/>
              </a:rPr>
              <a:t>Asking </a:t>
            </a:r>
            <a:r>
              <a:rPr lang="en-US" altLang="en-US" sz="1500" dirty="0">
                <a:latin typeface="+mn-lt"/>
              </a:rPr>
              <a:t>you to do something that is not allow by Departmental rules or U.S. Law </a:t>
            </a:r>
          </a:p>
          <a:p>
            <a:pPr eaLnBrk="1" hangingPunct="1"/>
            <a:endParaRPr lang="en-US" altLang="en-US" sz="1500" b="1" dirty="0">
              <a:latin typeface="+mn-lt"/>
            </a:endParaRPr>
          </a:p>
          <a:p>
            <a:pPr eaLnBrk="1" hangingPunct="1"/>
            <a:r>
              <a:rPr lang="en-US" altLang="en-US" sz="1500" b="1" dirty="0">
                <a:latin typeface="+mn-lt"/>
              </a:rPr>
              <a:t>These methods and indicators can occur online as well as in person </a:t>
            </a:r>
            <a:endParaRPr lang="en-US" altLang="en-US" sz="1500" dirty="0">
              <a:latin typeface="+mn-lt"/>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4111893884"/>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305800" y="6324600"/>
            <a:ext cx="609600" cy="304800"/>
          </a:xfrm>
          <a:prstGeom prst="rect">
            <a:avLst/>
          </a:prstGeom>
          <a:noFill/>
        </p:spPr>
        <p:txBody>
          <a:bodyPr/>
          <a:lstStyle/>
          <a:p>
            <a:pPr algn="ctr" fontAlgn="auto">
              <a:spcBef>
                <a:spcPts val="0"/>
              </a:spcBef>
              <a:spcAft>
                <a:spcPts val="0"/>
              </a:spcAft>
              <a:defRPr/>
            </a:pPr>
            <a:fld id="{CF62E845-E577-4925-BE58-DBA8F9B4503D}" type="slidenum">
              <a:rPr lang="en-US">
                <a:solidFill>
                  <a:schemeClr val="tx2"/>
                </a:solidFill>
                <a:latin typeface="+mn-lt"/>
                <a:cs typeface="+mn-cs"/>
              </a:rPr>
              <a:pPr algn="ctr" fontAlgn="auto">
                <a:spcBef>
                  <a:spcPts val="0"/>
                </a:spcBef>
                <a:spcAft>
                  <a:spcPts val="0"/>
                </a:spcAft>
                <a:defRPr/>
              </a:pPr>
              <a:t>15</a:t>
            </a:fld>
            <a:endParaRPr lang="en-US" dirty="0">
              <a:solidFill>
                <a:schemeClr val="tx2"/>
              </a:solidFill>
              <a:latin typeface="+mn-lt"/>
              <a:cs typeface="+mn-cs"/>
            </a:endParaRPr>
          </a:p>
        </p:txBody>
      </p:sp>
      <p:sp>
        <p:nvSpPr>
          <p:cNvPr id="13315" name="Rectangle 2"/>
          <p:cNvSpPr>
            <a:spLocks noGrp="1" noChangeArrowheads="1"/>
          </p:cNvSpPr>
          <p:nvPr>
            <p:ph type="title"/>
          </p:nvPr>
        </p:nvSpPr>
        <p:spPr>
          <a:xfrm>
            <a:off x="2133600" y="381000"/>
            <a:ext cx="6613525" cy="1524000"/>
          </a:xfrm>
        </p:spPr>
        <p:txBody>
          <a:bodyPr/>
          <a:lstStyle/>
          <a:p>
            <a:r>
              <a:rPr lang="en-US" altLang="en-US" sz="2400" smtClean="0"/>
              <a:t/>
            </a:r>
            <a:br>
              <a:rPr lang="en-US" altLang="en-US" sz="2400" smtClean="0"/>
            </a:br>
            <a:r>
              <a:rPr lang="en-US" altLang="en-US" sz="2400" smtClean="0"/>
              <a:t>Classified Information and Insider Threat: You Can Make The Difference </a:t>
            </a:r>
            <a:br>
              <a:rPr lang="en-US" altLang="en-US" sz="2400" smtClean="0"/>
            </a:br>
            <a:r>
              <a:rPr lang="en-US" altLang="en-US" sz="2400" smtClean="0"/>
              <a:t> </a:t>
            </a:r>
            <a:endParaRPr lang="en-US" altLang="en-US" sz="2400" b="1" smtClean="0">
              <a:solidFill>
                <a:srgbClr val="000000"/>
              </a:solidFill>
              <a:latin typeface="Times New Roman" pitchFamily="18" charset="0"/>
              <a:cs typeface="Times New Roman" pitchFamily="18" charset="0"/>
            </a:endParaRPr>
          </a:p>
        </p:txBody>
      </p:sp>
      <p:sp>
        <p:nvSpPr>
          <p:cNvPr id="13316" name="Rectangle 3"/>
          <p:cNvSpPr txBox="1">
            <a:spLocks noChangeArrowheads="1"/>
          </p:cNvSpPr>
          <p:nvPr/>
        </p:nvSpPr>
        <p:spPr bwMode="auto">
          <a:xfrm>
            <a:off x="739775" y="2286000"/>
            <a:ext cx="7699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b="1" dirty="0">
                <a:latin typeface="+mn-lt"/>
              </a:rPr>
              <a:t>Awareness: </a:t>
            </a:r>
            <a:r>
              <a:rPr lang="en-US" altLang="en-US" dirty="0">
                <a:latin typeface="+mn-lt"/>
              </a:rPr>
              <a:t>Regardless of whether or not you access classified or sensitive information, your awareness about </a:t>
            </a:r>
            <a:r>
              <a:rPr lang="en-US" altLang="en-US" dirty="0" smtClean="0">
                <a:latin typeface="+mn-lt"/>
              </a:rPr>
              <a:t>espionage and possible </a:t>
            </a:r>
            <a:r>
              <a:rPr lang="en-US" altLang="en-US" dirty="0">
                <a:latin typeface="+mn-lt"/>
              </a:rPr>
              <a:t>insider threats may </a:t>
            </a:r>
            <a:r>
              <a:rPr lang="en-US" altLang="en-US" dirty="0" smtClean="0">
                <a:latin typeface="+mn-lt"/>
              </a:rPr>
              <a:t>help prevent </a:t>
            </a:r>
            <a:r>
              <a:rPr lang="en-US" altLang="en-US" dirty="0">
                <a:latin typeface="+mn-lt"/>
              </a:rPr>
              <a:t>enormous </a:t>
            </a:r>
            <a:r>
              <a:rPr lang="en-US" altLang="en-US" dirty="0" smtClean="0">
                <a:latin typeface="+mn-lt"/>
              </a:rPr>
              <a:t>damage.</a:t>
            </a:r>
          </a:p>
          <a:p>
            <a:pPr eaLnBrk="1" hangingPunct="1"/>
            <a:endParaRPr lang="en-US" altLang="en-US" dirty="0">
              <a:latin typeface="+mn-lt"/>
            </a:endParaRPr>
          </a:p>
          <a:p>
            <a:pPr marL="285750" indent="-285750" eaLnBrk="1" hangingPunct="1">
              <a:spcAft>
                <a:spcPts val="600"/>
              </a:spcAft>
              <a:buFont typeface="Arial" panose="020B0604020202020204" pitchFamily="34" charset="0"/>
              <a:buChar char="•"/>
            </a:pPr>
            <a:r>
              <a:rPr lang="en-US" altLang="en-US" i="1" dirty="0" smtClean="0">
                <a:latin typeface="+mn-lt"/>
              </a:rPr>
              <a:t>Remember, just because you may not think that the information you are working with is particularly sensitive, that does not mean it isn’t of interest to our adversaries!</a:t>
            </a:r>
          </a:p>
          <a:p>
            <a:pPr eaLnBrk="1" hangingPunct="1">
              <a:spcAft>
                <a:spcPts val="600"/>
              </a:spcAft>
            </a:pPr>
            <a:endParaRPr lang="en-US" altLang="en-US" sz="1200" i="1" dirty="0" smtClean="0">
              <a:latin typeface="+mn-lt"/>
            </a:endParaRPr>
          </a:p>
          <a:p>
            <a:pPr marL="285750" indent="-285750" eaLnBrk="1" hangingPunct="1">
              <a:buFont typeface="Arial" panose="020B0604020202020204" pitchFamily="34" charset="0"/>
              <a:buChar char="•"/>
            </a:pPr>
            <a:r>
              <a:rPr lang="en-US" b="1" i="1" u="sng" dirty="0" smtClean="0">
                <a:latin typeface="+mn-lt"/>
              </a:rPr>
              <a:t>Context is key</a:t>
            </a:r>
            <a:r>
              <a:rPr lang="en-US" i="1" dirty="0" smtClean="0">
                <a:latin typeface="+mn-lt"/>
              </a:rPr>
              <a:t>: our adversaries have collection requirements that </a:t>
            </a:r>
            <a:r>
              <a:rPr lang="en-US" i="1" dirty="0">
                <a:latin typeface="+mn-lt"/>
              </a:rPr>
              <a:t>fall into a wide variety of categories and many times include information that might be not seem overly </a:t>
            </a:r>
            <a:r>
              <a:rPr lang="en-US" i="1" dirty="0" smtClean="0">
                <a:latin typeface="+mn-lt"/>
              </a:rPr>
              <a:t>important to you, but may be essential to a foreign government.</a:t>
            </a:r>
            <a:endParaRPr lang="en-US" altLang="en-US" i="1" dirty="0" smtClean="0">
              <a:latin typeface="+mn-lt"/>
            </a:endParaRPr>
          </a:p>
          <a:p>
            <a:pPr eaLnBrk="1" hangingPunct="1"/>
            <a:endParaRPr lang="en-US" altLang="en-US" sz="1400" b="1" dirty="0" smtClean="0">
              <a:latin typeface="+mn-lt"/>
            </a:endParaRPr>
          </a:p>
          <a:p>
            <a:pPr eaLnBrk="1" hangingPunct="1"/>
            <a:endParaRPr lang="en-US" altLang="en-US" sz="1400" b="1" dirty="0" smtClean="0">
              <a:latin typeface="+mn-lt"/>
            </a:endParaRPr>
          </a:p>
          <a:p>
            <a:pPr algn="ctr" eaLnBrk="1" hangingPunct="1"/>
            <a:endParaRPr lang="en-US" altLang="en-US" sz="1400" b="1" dirty="0">
              <a:latin typeface="+mn-lt"/>
            </a:endParaRPr>
          </a:p>
        </p:txBody>
      </p:sp>
      <p:pic>
        <p:nvPicPr>
          <p:cNvPr id="12" name="Picture 11" descr="Department-of-Commerce-Insignia-Logo.jpg"/>
          <p:cNvPicPr>
            <a:picLocks noChangeAspect="1"/>
          </p:cNvPicPr>
          <p:nvPr/>
        </p:nvPicPr>
        <p:blipFill>
          <a:blip r:embed="rId3"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305800" y="6324600"/>
            <a:ext cx="609600" cy="304800"/>
          </a:xfrm>
          <a:prstGeom prst="rect">
            <a:avLst/>
          </a:prstGeom>
          <a:noFill/>
        </p:spPr>
        <p:txBody>
          <a:bodyPr/>
          <a:lstStyle/>
          <a:p>
            <a:pPr algn="ctr" fontAlgn="auto">
              <a:spcBef>
                <a:spcPts val="0"/>
              </a:spcBef>
              <a:spcAft>
                <a:spcPts val="0"/>
              </a:spcAft>
              <a:defRPr/>
            </a:pPr>
            <a:fld id="{CF62E845-E577-4925-BE58-DBA8F9B4503D}" type="slidenum">
              <a:rPr lang="en-US">
                <a:solidFill>
                  <a:schemeClr val="tx2"/>
                </a:solidFill>
                <a:latin typeface="+mn-lt"/>
                <a:cs typeface="+mn-cs"/>
              </a:rPr>
              <a:pPr algn="ctr" fontAlgn="auto">
                <a:spcBef>
                  <a:spcPts val="0"/>
                </a:spcBef>
                <a:spcAft>
                  <a:spcPts val="0"/>
                </a:spcAft>
                <a:defRPr/>
              </a:pPr>
              <a:t>16</a:t>
            </a:fld>
            <a:endParaRPr lang="en-US" dirty="0">
              <a:solidFill>
                <a:schemeClr val="tx2"/>
              </a:solidFill>
              <a:latin typeface="+mn-lt"/>
              <a:cs typeface="+mn-cs"/>
            </a:endParaRPr>
          </a:p>
        </p:txBody>
      </p:sp>
      <p:sp>
        <p:nvSpPr>
          <p:cNvPr id="13315" name="Rectangle 2"/>
          <p:cNvSpPr>
            <a:spLocks noGrp="1" noChangeArrowheads="1"/>
          </p:cNvSpPr>
          <p:nvPr>
            <p:ph type="title"/>
          </p:nvPr>
        </p:nvSpPr>
        <p:spPr>
          <a:xfrm>
            <a:off x="2133600" y="381000"/>
            <a:ext cx="6613525" cy="1524000"/>
          </a:xfrm>
        </p:spPr>
        <p:txBody>
          <a:bodyPr/>
          <a:lstStyle/>
          <a:p>
            <a:r>
              <a:rPr lang="en-US" altLang="en-US" sz="2400" dirty="0" smtClean="0"/>
              <a:t/>
            </a:r>
            <a:br>
              <a:rPr lang="en-US" altLang="en-US" sz="2400" dirty="0" smtClean="0"/>
            </a:br>
            <a:r>
              <a:rPr lang="en-US" altLang="en-US" sz="2400" dirty="0" smtClean="0"/>
              <a:t>Foreign National Visitors &amp; Guests: Security Awareness</a:t>
            </a:r>
            <a:br>
              <a:rPr lang="en-US" altLang="en-US" sz="2400" dirty="0" smtClean="0"/>
            </a:br>
            <a:r>
              <a:rPr lang="en-US" altLang="en-US" sz="2400" dirty="0" smtClean="0"/>
              <a:t> </a:t>
            </a:r>
            <a:endParaRPr lang="en-US" altLang="en-US" sz="2400" b="1" dirty="0" smtClean="0">
              <a:solidFill>
                <a:srgbClr val="000000"/>
              </a:solidFill>
              <a:latin typeface="Times New Roman" pitchFamily="18" charset="0"/>
              <a:cs typeface="Times New Roman" pitchFamily="18" charset="0"/>
            </a:endParaRPr>
          </a:p>
        </p:txBody>
      </p:sp>
      <p:sp>
        <p:nvSpPr>
          <p:cNvPr id="13316" name="Rectangle 3"/>
          <p:cNvSpPr txBox="1">
            <a:spLocks noChangeArrowheads="1"/>
          </p:cNvSpPr>
          <p:nvPr/>
        </p:nvSpPr>
        <p:spPr bwMode="auto">
          <a:xfrm>
            <a:off x="739775" y="2209800"/>
            <a:ext cx="769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Aft>
                <a:spcPts val="600"/>
              </a:spcAft>
            </a:pPr>
            <a:r>
              <a:rPr lang="en-US" altLang="en-US" sz="2000" b="1" dirty="0" smtClean="0">
                <a:latin typeface="+mn-lt"/>
              </a:rPr>
              <a:t>Awareness</a:t>
            </a:r>
            <a:r>
              <a:rPr lang="en-US" altLang="en-US" sz="2000" dirty="0" smtClean="0">
                <a:latin typeface="+mn-lt"/>
              </a:rPr>
              <a:t>: Suspicious behavior indicators</a:t>
            </a:r>
            <a:endParaRPr lang="en-US" altLang="en-US" sz="2000" dirty="0">
              <a:latin typeface="+mn-lt"/>
            </a:endParaRPr>
          </a:p>
          <a:p>
            <a:pPr marL="285750" indent="-285750" eaLnBrk="1" hangingPunct="1">
              <a:spcAft>
                <a:spcPts val="600"/>
              </a:spcAft>
              <a:buFont typeface="Arial" panose="020B0604020202020204" pitchFamily="34" charset="0"/>
              <a:buChar char="•"/>
            </a:pPr>
            <a:r>
              <a:rPr lang="en-US" altLang="en-US" sz="2000" i="1" dirty="0" smtClean="0">
                <a:latin typeface="+mn-lt"/>
              </a:rPr>
              <a:t>“Wandering” visitors who become offended when confronted</a:t>
            </a:r>
          </a:p>
          <a:p>
            <a:pPr marL="285750" indent="-285750" eaLnBrk="1" hangingPunct="1">
              <a:spcAft>
                <a:spcPts val="600"/>
              </a:spcAft>
              <a:buFont typeface="Arial" panose="020B0604020202020204" pitchFamily="34" charset="0"/>
              <a:buChar char="•"/>
            </a:pPr>
            <a:r>
              <a:rPr lang="en-US" altLang="en-US" sz="2000" i="1" dirty="0" smtClean="0">
                <a:latin typeface="+mn-lt"/>
              </a:rPr>
              <a:t>Foreign national visitors/guests without an escort, except individuals approved for limited unescorted access </a:t>
            </a:r>
          </a:p>
          <a:p>
            <a:pPr marL="285750" indent="-285750" eaLnBrk="1" hangingPunct="1">
              <a:spcAft>
                <a:spcPts val="600"/>
              </a:spcAft>
              <a:buFont typeface="Arial" panose="020B0604020202020204" pitchFamily="34" charset="0"/>
              <a:buChar char="•"/>
            </a:pPr>
            <a:r>
              <a:rPr lang="en-US" altLang="en-US" sz="2000" i="1" dirty="0" smtClean="0">
                <a:latin typeface="+mn-lt"/>
              </a:rPr>
              <a:t>Hidden agendas: questions beyond the scope of visit or bilateral agreement</a:t>
            </a:r>
          </a:p>
          <a:p>
            <a:pPr marL="285750" indent="-285750" eaLnBrk="1" hangingPunct="1">
              <a:spcAft>
                <a:spcPts val="600"/>
              </a:spcAft>
              <a:buFont typeface="Arial" panose="020B0604020202020204" pitchFamily="34" charset="0"/>
              <a:buChar char="•"/>
            </a:pPr>
            <a:r>
              <a:rPr lang="en-US" altLang="en-US" sz="2000" i="1" dirty="0" smtClean="0">
                <a:latin typeface="+mn-lt"/>
              </a:rPr>
              <a:t>Arriving at a facility or activity unannounced</a:t>
            </a:r>
          </a:p>
          <a:p>
            <a:pPr marL="285750" indent="-285750" eaLnBrk="1" hangingPunct="1">
              <a:spcAft>
                <a:spcPts val="1800"/>
              </a:spcAft>
              <a:buFont typeface="Arial" panose="020B0604020202020204" pitchFamily="34" charset="0"/>
              <a:buChar char="•"/>
            </a:pPr>
            <a:r>
              <a:rPr lang="en-US" altLang="en-US" sz="2000" i="1" dirty="0" smtClean="0">
                <a:latin typeface="+mn-lt"/>
              </a:rPr>
              <a:t>Last minute additions to visiting delegations</a:t>
            </a:r>
            <a:endParaRPr lang="en-US" altLang="en-US" i="1" dirty="0" smtClean="0">
              <a:latin typeface="+mn-lt"/>
            </a:endParaRPr>
          </a:p>
          <a:p>
            <a:pPr eaLnBrk="1" hangingPunct="1"/>
            <a:r>
              <a:rPr lang="en-US" altLang="en-US" sz="2000" b="1" dirty="0" smtClean="0">
                <a:latin typeface="+mn-lt"/>
              </a:rPr>
              <a:t>Reporting:</a:t>
            </a:r>
            <a:r>
              <a:rPr lang="en-US" altLang="en-US" sz="2000" dirty="0" smtClean="0">
                <a:latin typeface="+mn-lt"/>
              </a:rPr>
              <a:t> Department of Commerce personnel are required to immediately report any suspicious activity to their supervisor and to OSY.</a:t>
            </a:r>
          </a:p>
          <a:p>
            <a:pPr eaLnBrk="1" hangingPunct="1"/>
            <a:endParaRPr lang="en-US" altLang="en-US" sz="1400" b="1" dirty="0" smtClean="0">
              <a:latin typeface="+mn-lt"/>
            </a:endParaRPr>
          </a:p>
          <a:p>
            <a:pPr algn="ctr" eaLnBrk="1" hangingPunct="1"/>
            <a:endParaRPr lang="en-US" altLang="en-US" sz="1400" b="1" dirty="0">
              <a:latin typeface="+mn-lt"/>
            </a:endParaRPr>
          </a:p>
        </p:txBody>
      </p:sp>
      <p:pic>
        <p:nvPicPr>
          <p:cNvPr id="12" name="Picture 11" descr="Department-of-Commerce-Insignia-Logo.jpg"/>
          <p:cNvPicPr>
            <a:picLocks noChangeAspect="1"/>
          </p:cNvPicPr>
          <p:nvPr/>
        </p:nvPicPr>
        <p:blipFill>
          <a:blip r:embed="rId3"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97242588"/>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305800" y="6324600"/>
            <a:ext cx="609600" cy="304800"/>
          </a:xfrm>
          <a:prstGeom prst="rect">
            <a:avLst/>
          </a:prstGeom>
          <a:noFill/>
        </p:spPr>
        <p:txBody>
          <a:bodyPr/>
          <a:lstStyle/>
          <a:p>
            <a:pPr algn="ctr" fontAlgn="auto">
              <a:spcBef>
                <a:spcPts val="0"/>
              </a:spcBef>
              <a:spcAft>
                <a:spcPts val="0"/>
              </a:spcAft>
              <a:defRPr/>
            </a:pPr>
            <a:fld id="{CF62E845-E577-4925-BE58-DBA8F9B4503D}" type="slidenum">
              <a:rPr lang="en-US">
                <a:solidFill>
                  <a:schemeClr val="tx2"/>
                </a:solidFill>
                <a:latin typeface="+mn-lt"/>
                <a:cs typeface="+mn-cs"/>
              </a:rPr>
              <a:pPr algn="ctr" fontAlgn="auto">
                <a:spcBef>
                  <a:spcPts val="0"/>
                </a:spcBef>
                <a:spcAft>
                  <a:spcPts val="0"/>
                </a:spcAft>
                <a:defRPr/>
              </a:pPr>
              <a:t>17</a:t>
            </a:fld>
            <a:endParaRPr lang="en-US" dirty="0">
              <a:solidFill>
                <a:schemeClr val="tx2"/>
              </a:solidFill>
              <a:latin typeface="+mn-lt"/>
              <a:cs typeface="+mn-cs"/>
            </a:endParaRPr>
          </a:p>
        </p:txBody>
      </p:sp>
      <p:sp>
        <p:nvSpPr>
          <p:cNvPr id="13315" name="Rectangle 2"/>
          <p:cNvSpPr>
            <a:spLocks noGrp="1" noChangeArrowheads="1"/>
          </p:cNvSpPr>
          <p:nvPr>
            <p:ph type="title"/>
          </p:nvPr>
        </p:nvSpPr>
        <p:spPr>
          <a:xfrm>
            <a:off x="2133600" y="381000"/>
            <a:ext cx="6613525" cy="1524000"/>
          </a:xfrm>
        </p:spPr>
        <p:txBody>
          <a:bodyPr/>
          <a:lstStyle/>
          <a:p>
            <a:r>
              <a:rPr lang="en-US" altLang="en-US" sz="2400" dirty="0" smtClean="0"/>
              <a:t/>
            </a:r>
            <a:br>
              <a:rPr lang="en-US" altLang="en-US" sz="2400" dirty="0" smtClean="0"/>
            </a:br>
            <a:r>
              <a:rPr lang="en-US" altLang="en-US" sz="2400" dirty="0" smtClean="0"/>
              <a:t>Reporting Your Concerns</a:t>
            </a:r>
            <a:br>
              <a:rPr lang="en-US" altLang="en-US" sz="2400" dirty="0" smtClean="0"/>
            </a:br>
            <a:r>
              <a:rPr lang="en-US" altLang="en-US" sz="2400" dirty="0" smtClean="0"/>
              <a:t> </a:t>
            </a:r>
            <a:endParaRPr lang="en-US" altLang="en-US" sz="2400" b="1" dirty="0" smtClean="0">
              <a:solidFill>
                <a:srgbClr val="000000"/>
              </a:solidFill>
              <a:latin typeface="Times New Roman" pitchFamily="18" charset="0"/>
              <a:cs typeface="Times New Roman" pitchFamily="18" charset="0"/>
            </a:endParaRPr>
          </a:p>
        </p:txBody>
      </p:sp>
      <p:sp>
        <p:nvSpPr>
          <p:cNvPr id="13316" name="Rectangle 3"/>
          <p:cNvSpPr txBox="1">
            <a:spLocks noChangeArrowheads="1"/>
          </p:cNvSpPr>
          <p:nvPr/>
        </p:nvSpPr>
        <p:spPr bwMode="auto">
          <a:xfrm>
            <a:off x="739775" y="2057400"/>
            <a:ext cx="7699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US" altLang="en-US" sz="1400" b="1" dirty="0">
              <a:latin typeface="+mn-lt"/>
            </a:endParaRPr>
          </a:p>
          <a:p>
            <a:pPr eaLnBrk="1" hangingPunct="1">
              <a:spcAft>
                <a:spcPts val="1200"/>
              </a:spcAft>
            </a:pPr>
            <a:r>
              <a:rPr lang="en-US" altLang="en-US" b="1" dirty="0" smtClean="0">
                <a:latin typeface="+mn-lt"/>
              </a:rPr>
              <a:t>Reporting</a:t>
            </a:r>
            <a:r>
              <a:rPr lang="en-US" altLang="en-US" dirty="0" smtClean="0">
                <a:latin typeface="+mn-lt"/>
              </a:rPr>
              <a:t>:</a:t>
            </a:r>
          </a:p>
          <a:p>
            <a:pPr marL="285750" indent="-285750" eaLnBrk="1" hangingPunct="1">
              <a:spcAft>
                <a:spcPts val="1200"/>
              </a:spcAft>
              <a:buFont typeface="Arial" panose="020B0604020202020204" pitchFamily="34" charset="0"/>
              <a:buChar char="•"/>
            </a:pPr>
            <a:r>
              <a:rPr lang="en-US" altLang="en-US" dirty="0" smtClean="0">
                <a:latin typeface="+mn-lt"/>
              </a:rPr>
              <a:t>Don’t </a:t>
            </a:r>
            <a:r>
              <a:rPr lang="en-US" altLang="en-US" dirty="0">
                <a:latin typeface="+mn-lt"/>
              </a:rPr>
              <a:t>assume a concern is unimportant – </a:t>
            </a:r>
            <a:r>
              <a:rPr lang="en-US" altLang="en-US" i="1" dirty="0">
                <a:latin typeface="+mn-lt"/>
              </a:rPr>
              <a:t>immediate reporting can be the key to early detection </a:t>
            </a:r>
            <a:endParaRPr lang="en-US" altLang="en-US" i="1" dirty="0" smtClean="0">
              <a:latin typeface="+mn-lt"/>
            </a:endParaRPr>
          </a:p>
          <a:p>
            <a:pPr marL="285750" indent="-285750" eaLnBrk="1" hangingPunct="1">
              <a:spcAft>
                <a:spcPts val="1200"/>
              </a:spcAft>
              <a:buFont typeface="Arial" panose="020B0604020202020204" pitchFamily="34" charset="0"/>
              <a:buChar char="•"/>
            </a:pPr>
            <a:r>
              <a:rPr lang="en-US" altLang="en-US" dirty="0" smtClean="0">
                <a:latin typeface="+mn-lt"/>
              </a:rPr>
              <a:t>All Commerce personnel are </a:t>
            </a:r>
            <a:r>
              <a:rPr lang="en-US" altLang="en-US" dirty="0">
                <a:latin typeface="+mn-lt"/>
              </a:rPr>
              <a:t>required to promptly and directly report to their supervisor and OSY </a:t>
            </a:r>
            <a:r>
              <a:rPr lang="en-US" altLang="en-US" dirty="0" smtClean="0">
                <a:latin typeface="+mn-lt"/>
              </a:rPr>
              <a:t>any </a:t>
            </a:r>
            <a:r>
              <a:rPr lang="en-US" altLang="en-US" dirty="0">
                <a:latin typeface="+mn-lt"/>
              </a:rPr>
              <a:t>suspected activities or conduct that could represent </a:t>
            </a:r>
            <a:r>
              <a:rPr lang="en-US" altLang="en-US" dirty="0" smtClean="0">
                <a:latin typeface="+mn-lt"/>
              </a:rPr>
              <a:t>espionage or a </a:t>
            </a:r>
            <a:r>
              <a:rPr lang="en-US" altLang="en-US" dirty="0">
                <a:latin typeface="+mn-lt"/>
              </a:rPr>
              <a:t>potential insider threat </a:t>
            </a:r>
            <a:endParaRPr lang="en-US" altLang="en-US" dirty="0" smtClean="0">
              <a:latin typeface="+mn-lt"/>
            </a:endParaRPr>
          </a:p>
          <a:p>
            <a:pPr marL="285750" indent="-285750" eaLnBrk="1" hangingPunct="1">
              <a:spcAft>
                <a:spcPts val="1200"/>
              </a:spcAft>
              <a:buFont typeface="Arial" panose="020B0604020202020204" pitchFamily="34" charset="0"/>
              <a:buChar char="•"/>
            </a:pPr>
            <a:r>
              <a:rPr lang="en-US" altLang="en-US" dirty="0" smtClean="0">
                <a:latin typeface="+mn-lt"/>
              </a:rPr>
              <a:t>Reported </a:t>
            </a:r>
            <a:r>
              <a:rPr lang="en-US" altLang="en-US" dirty="0">
                <a:latin typeface="+mn-lt"/>
              </a:rPr>
              <a:t>information will be safeguarded in accordance with all applicable laws, whistleblower protections, and civil liberty/privacy policies </a:t>
            </a:r>
            <a:endParaRPr lang="en-US" altLang="en-US" b="1" dirty="0">
              <a:latin typeface="+mn-lt"/>
            </a:endParaRPr>
          </a:p>
          <a:p>
            <a:pPr eaLnBrk="1" hangingPunct="1"/>
            <a:r>
              <a:rPr lang="en-US" altLang="en-US" b="1" dirty="0">
                <a:latin typeface="+mn-lt"/>
              </a:rPr>
              <a:t>Other Obligations: </a:t>
            </a:r>
            <a:r>
              <a:rPr lang="en-US" altLang="en-US" dirty="0">
                <a:latin typeface="+mn-lt"/>
              </a:rPr>
              <a:t>Remember your additional reporting obligations involving: foreign travel, foreign contacts, and foreign national visitors </a:t>
            </a:r>
          </a:p>
          <a:p>
            <a:pPr eaLnBrk="1" hangingPunct="1"/>
            <a:endParaRPr lang="en-US" altLang="en-US" sz="1400" b="1" dirty="0">
              <a:latin typeface="+mn-lt"/>
            </a:endParaRPr>
          </a:p>
          <a:p>
            <a:pPr algn="ctr" eaLnBrk="1" hangingPunct="1"/>
            <a:r>
              <a:rPr lang="en-US" altLang="en-US" sz="1600" b="1" dirty="0" smtClean="0">
                <a:latin typeface="+mn-lt"/>
              </a:rPr>
              <a:t>When </a:t>
            </a:r>
            <a:r>
              <a:rPr lang="en-US" altLang="en-US" sz="1600" b="1" dirty="0">
                <a:latin typeface="+mn-lt"/>
              </a:rPr>
              <a:t>In Doubt, Report It! </a:t>
            </a:r>
            <a:endParaRPr lang="en-US" altLang="en-US" sz="1600" dirty="0">
              <a:latin typeface="+mn-lt"/>
            </a:endParaRPr>
          </a:p>
        </p:txBody>
      </p:sp>
      <p:pic>
        <p:nvPicPr>
          <p:cNvPr id="12" name="Picture 11" descr="Department-of-Commerce-Insignia-Logo.jpg"/>
          <p:cNvPicPr>
            <a:picLocks noChangeAspect="1"/>
          </p:cNvPicPr>
          <p:nvPr/>
        </p:nvPicPr>
        <p:blipFill>
          <a:blip r:embed="rId3"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4233191875"/>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305800" y="6324600"/>
            <a:ext cx="609600" cy="304800"/>
          </a:xfrm>
          <a:prstGeom prst="rect">
            <a:avLst/>
          </a:prstGeom>
          <a:noFill/>
        </p:spPr>
        <p:txBody>
          <a:bodyPr/>
          <a:lstStyle/>
          <a:p>
            <a:pPr algn="ctr" fontAlgn="auto">
              <a:spcBef>
                <a:spcPts val="0"/>
              </a:spcBef>
              <a:spcAft>
                <a:spcPts val="0"/>
              </a:spcAft>
              <a:defRPr/>
            </a:pPr>
            <a:fld id="{500F002E-823E-4306-8BE1-9F119A4C6F94}" type="slidenum">
              <a:rPr lang="en-US">
                <a:solidFill>
                  <a:schemeClr val="tx2"/>
                </a:solidFill>
                <a:latin typeface="+mn-lt"/>
                <a:cs typeface="+mn-cs"/>
              </a:rPr>
              <a:pPr algn="ctr" fontAlgn="auto">
                <a:spcBef>
                  <a:spcPts val="0"/>
                </a:spcBef>
                <a:spcAft>
                  <a:spcPts val="0"/>
                </a:spcAft>
                <a:defRPr/>
              </a:pPr>
              <a:t>18</a:t>
            </a:fld>
            <a:endParaRPr lang="en-US" dirty="0">
              <a:solidFill>
                <a:schemeClr val="tx2"/>
              </a:solidFill>
              <a:latin typeface="+mn-lt"/>
              <a:cs typeface="+mn-cs"/>
            </a:endParaRPr>
          </a:p>
        </p:txBody>
      </p:sp>
      <p:sp>
        <p:nvSpPr>
          <p:cNvPr id="10" name="Rectangle 3"/>
          <p:cNvSpPr txBox="1">
            <a:spLocks noChangeArrowheads="1"/>
          </p:cNvSpPr>
          <p:nvPr/>
        </p:nvSpPr>
        <p:spPr bwMode="auto">
          <a:xfrm>
            <a:off x="722313" y="2133600"/>
            <a:ext cx="7699375" cy="4267200"/>
          </a:xfrm>
          <a:prstGeom prst="rect">
            <a:avLst/>
          </a:prstGeom>
          <a:noFill/>
          <a:ln w="9525">
            <a:noFill/>
            <a:miter lim="800000"/>
            <a:headEnd/>
            <a:tailEnd/>
          </a:ln>
        </p:spPr>
        <p:txBody>
          <a:bodyPr/>
          <a:lstStyle/>
          <a:p>
            <a:pPr marL="342900" indent="-342900" algn="ctr" eaLnBrk="0" hangingPunct="0">
              <a:spcBef>
                <a:spcPct val="20000"/>
              </a:spcBef>
              <a:defRPr/>
            </a:pPr>
            <a:r>
              <a:rPr lang="en-US" sz="2400" b="1" u="sng" kern="0" dirty="0">
                <a:solidFill>
                  <a:srgbClr val="000000"/>
                </a:solidFill>
                <a:latin typeface="Times New Roman"/>
              </a:rPr>
              <a:t>WHEN IN DOUBT….REPORT IT!!!</a:t>
            </a:r>
          </a:p>
          <a:p>
            <a:pPr marL="342900" indent="-342900" eaLnBrk="0" hangingPunct="0">
              <a:spcBef>
                <a:spcPct val="20000"/>
              </a:spcBef>
              <a:buFontTx/>
              <a:buChar char="•"/>
              <a:defRPr/>
            </a:pPr>
            <a:endParaRPr lang="en-US" sz="2000" kern="0" dirty="0">
              <a:solidFill>
                <a:srgbClr val="000000"/>
              </a:solidFill>
              <a:latin typeface="Times New Roman"/>
            </a:endParaRPr>
          </a:p>
          <a:p>
            <a:pPr marL="342900" indent="-342900" eaLnBrk="0" hangingPunct="0">
              <a:spcBef>
                <a:spcPct val="20000"/>
              </a:spcBef>
              <a:buFontTx/>
              <a:buChar char="•"/>
              <a:defRPr/>
            </a:pPr>
            <a:r>
              <a:rPr lang="en-US" sz="2000" kern="0" dirty="0">
                <a:solidFill>
                  <a:srgbClr val="000000"/>
                </a:solidFill>
                <a:latin typeface="Times New Roman"/>
              </a:rPr>
              <a:t>If you believe that someone may be contemplating espionage or other criminal activity, or has taken steps to initiate it, you are obligated to immediately report this information to the Office of Security Headquarters through your servicing security office.</a:t>
            </a:r>
          </a:p>
          <a:p>
            <a:pPr eaLnBrk="0" hangingPunct="0">
              <a:spcBef>
                <a:spcPct val="20000"/>
              </a:spcBef>
              <a:defRPr/>
            </a:pPr>
            <a:endParaRPr lang="en-US" sz="2000" kern="0" dirty="0">
              <a:solidFill>
                <a:srgbClr val="000000"/>
              </a:solidFill>
              <a:latin typeface="Times New Roman"/>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7"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458200" y="6172200"/>
            <a:ext cx="457200" cy="457200"/>
          </a:xfrm>
          <a:prstGeom prst="rect">
            <a:avLst/>
          </a:prstGeom>
          <a:noFill/>
        </p:spPr>
        <p:txBody>
          <a:bodyPr/>
          <a:lstStyle/>
          <a:p>
            <a:pPr fontAlgn="auto">
              <a:spcBef>
                <a:spcPts val="0"/>
              </a:spcBef>
              <a:spcAft>
                <a:spcPts val="0"/>
              </a:spcAft>
              <a:defRPr/>
            </a:pPr>
            <a:fld id="{EA266ED8-7E06-454A-AC78-F06CCEE9D4C1}" type="slidenum">
              <a:rPr lang="en-US">
                <a:solidFill>
                  <a:schemeClr val="tx2"/>
                </a:solidFill>
                <a:latin typeface="+mn-lt"/>
                <a:cs typeface="+mn-cs"/>
              </a:rPr>
              <a:pPr fontAlgn="auto">
                <a:spcBef>
                  <a:spcPts val="0"/>
                </a:spcBef>
                <a:spcAft>
                  <a:spcPts val="0"/>
                </a:spcAft>
                <a:defRPr/>
              </a:pPr>
              <a:t>19</a:t>
            </a:fld>
            <a:endParaRPr lang="en-US" dirty="0">
              <a:solidFill>
                <a:schemeClr val="tx2"/>
              </a:solidFill>
              <a:latin typeface="+mn-lt"/>
              <a:cs typeface="+mn-cs"/>
            </a:endParaRPr>
          </a:p>
        </p:txBody>
      </p:sp>
      <p:sp>
        <p:nvSpPr>
          <p:cNvPr id="10" name="Rectangle 3"/>
          <p:cNvSpPr txBox="1">
            <a:spLocks noChangeArrowheads="1"/>
          </p:cNvSpPr>
          <p:nvPr/>
        </p:nvSpPr>
        <p:spPr bwMode="auto">
          <a:xfrm>
            <a:off x="722313" y="2743200"/>
            <a:ext cx="7699375" cy="2819400"/>
          </a:xfrm>
          <a:prstGeom prst="rect">
            <a:avLst/>
          </a:prstGeom>
          <a:noFill/>
          <a:ln w="9525">
            <a:noFill/>
            <a:miter lim="800000"/>
            <a:headEnd/>
            <a:tailEnd/>
          </a:ln>
        </p:spPr>
        <p:txBody>
          <a:bodyPr/>
          <a:lstStyle/>
          <a:p>
            <a:pPr marL="342900" indent="-342900">
              <a:spcBef>
                <a:spcPct val="20000"/>
              </a:spcBef>
              <a:buFontTx/>
              <a:buChar char="•"/>
              <a:defRPr/>
            </a:pPr>
            <a:r>
              <a:rPr lang="en-US" sz="2000" kern="0" dirty="0">
                <a:solidFill>
                  <a:srgbClr val="000000"/>
                </a:solidFill>
                <a:latin typeface="Times New Roman"/>
                <a:cs typeface="+mn-cs"/>
              </a:rPr>
              <a:t>If your reporting helps stop a case of espionage you may be eligible for a reward of up to…</a:t>
            </a:r>
          </a:p>
          <a:p>
            <a:pPr marL="342900" indent="-342900">
              <a:spcBef>
                <a:spcPct val="20000"/>
              </a:spcBef>
              <a:defRPr/>
            </a:pPr>
            <a:endParaRPr lang="en-US" sz="2000" kern="0" dirty="0">
              <a:solidFill>
                <a:srgbClr val="000000"/>
              </a:solidFill>
              <a:latin typeface="Times New Roman"/>
            </a:endParaRPr>
          </a:p>
          <a:p>
            <a:pPr marL="342900" indent="-342900" algn="ctr">
              <a:spcBef>
                <a:spcPct val="20000"/>
              </a:spcBef>
              <a:defRPr/>
            </a:pPr>
            <a:r>
              <a:rPr lang="en-US" sz="9600" b="1" u="sng" kern="0" dirty="0">
                <a:solidFill>
                  <a:srgbClr val="FF0000"/>
                </a:solidFill>
                <a:effectLst>
                  <a:outerShdw blurRad="38100" dist="38100" dir="2700000" algn="tl">
                    <a:srgbClr val="000000">
                      <a:alpha val="43137"/>
                    </a:srgbClr>
                  </a:outerShdw>
                </a:effectLst>
                <a:latin typeface="Times New Roman"/>
              </a:rPr>
              <a:t>$500,000</a:t>
            </a:r>
            <a:endParaRPr lang="en-US" sz="9600" b="1" u="sng" kern="0" dirty="0">
              <a:solidFill>
                <a:srgbClr val="FF0000"/>
              </a:solidFill>
              <a:effectLst>
                <a:outerShdw blurRad="38100" dist="38100" dir="2700000" algn="tl">
                  <a:srgbClr val="000000">
                    <a:alpha val="43137"/>
                  </a:srgbClr>
                </a:outerShdw>
              </a:effectLst>
              <a:latin typeface="Times New Roman"/>
              <a:cs typeface="+mn-cs"/>
            </a:endParaRPr>
          </a:p>
        </p:txBody>
      </p:sp>
      <p:pic>
        <p:nvPicPr>
          <p:cNvPr id="11" name="Picture 10"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7"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914400"/>
            <a:ext cx="5181600" cy="685800"/>
          </a:xfrm>
        </p:spPr>
        <p:txBody>
          <a:bodyPr/>
          <a:lstStyle/>
          <a:p>
            <a:pPr eaLnBrk="1" hangingPunct="1"/>
            <a:r>
              <a:rPr lang="en-US" altLang="en-US" sz="2400" b="1" dirty="0" smtClean="0">
                <a:solidFill>
                  <a:srgbClr val="000000"/>
                </a:solidFill>
                <a:latin typeface="Times New Roman" pitchFamily="18" charset="0"/>
                <a:cs typeface="Times New Roman" pitchFamily="18" charset="0"/>
              </a:rPr>
              <a:t>Who Must Have This Briefing?</a:t>
            </a:r>
          </a:p>
        </p:txBody>
      </p:sp>
      <p:pic>
        <p:nvPicPr>
          <p:cNvPr id="7" name="Picture 6"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8"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FBEC51A1-0166-4D47-94FE-936B27CB26A4}" type="slidenum">
              <a:rPr lang="en-US">
                <a:solidFill>
                  <a:schemeClr val="tx2"/>
                </a:solidFill>
                <a:latin typeface="+mn-lt"/>
                <a:cs typeface="+mn-cs"/>
              </a:rPr>
              <a:pPr fontAlgn="auto">
                <a:spcBef>
                  <a:spcPts val="0"/>
                </a:spcBef>
                <a:spcAft>
                  <a:spcPts val="0"/>
                </a:spcAft>
                <a:defRPr/>
              </a:pPr>
              <a:t>2</a:t>
            </a:fld>
            <a:endParaRPr lang="en-US" dirty="0">
              <a:solidFill>
                <a:schemeClr val="tx2"/>
              </a:solidFill>
              <a:latin typeface="+mn-lt"/>
              <a:cs typeface="+mn-cs"/>
            </a:endParaRPr>
          </a:p>
        </p:txBody>
      </p:sp>
      <p:sp>
        <p:nvSpPr>
          <p:cNvPr id="10" name="Rectangle 3"/>
          <p:cNvSpPr txBox="1">
            <a:spLocks noChangeArrowheads="1"/>
          </p:cNvSpPr>
          <p:nvPr/>
        </p:nvSpPr>
        <p:spPr bwMode="auto">
          <a:xfrm>
            <a:off x="722313" y="2209800"/>
            <a:ext cx="7699375" cy="3962400"/>
          </a:xfrm>
          <a:prstGeom prst="rect">
            <a:avLst/>
          </a:prstGeom>
          <a:noFill/>
          <a:ln w="9525">
            <a:noFill/>
            <a:miter lim="800000"/>
            <a:headEnd/>
            <a:tailEnd/>
          </a:ln>
        </p:spPr>
        <p:txBody>
          <a:bodyPr/>
          <a:lstStyle/>
          <a:p>
            <a:pPr marL="342900" indent="-342900">
              <a:spcBef>
                <a:spcPct val="20000"/>
              </a:spcBef>
              <a:buFontTx/>
              <a:buChar char="•"/>
              <a:defRPr/>
            </a:pPr>
            <a:r>
              <a:rPr lang="en-US" sz="2000" kern="0" dirty="0" smtClean="0">
                <a:solidFill>
                  <a:srgbClr val="000000"/>
                </a:solidFill>
                <a:latin typeface="Times New Roman"/>
                <a:cs typeface="+mn-cs"/>
              </a:rPr>
              <a:t>All individuals who will serve as </a:t>
            </a:r>
            <a:r>
              <a:rPr lang="en-US" sz="2000" kern="0" dirty="0">
                <a:solidFill>
                  <a:srgbClr val="000000"/>
                </a:solidFill>
                <a:latin typeface="Times New Roman"/>
                <a:cs typeface="+mn-cs"/>
              </a:rPr>
              <a:t>Department </a:t>
            </a:r>
            <a:r>
              <a:rPr lang="en-US" sz="2000" kern="0" dirty="0" smtClean="0">
                <a:solidFill>
                  <a:srgbClr val="000000"/>
                </a:solidFill>
                <a:latin typeface="Times New Roman"/>
                <a:cs typeface="+mn-cs"/>
              </a:rPr>
              <a:t>Sponsors for a </a:t>
            </a:r>
            <a:r>
              <a:rPr lang="en-US" sz="2000" kern="0" dirty="0">
                <a:solidFill>
                  <a:srgbClr val="000000"/>
                </a:solidFill>
                <a:latin typeface="Times New Roman"/>
                <a:cs typeface="+mn-cs"/>
              </a:rPr>
              <a:t>Foreign National </a:t>
            </a:r>
            <a:r>
              <a:rPr lang="en-US" sz="2000" kern="0" dirty="0" smtClean="0">
                <a:solidFill>
                  <a:srgbClr val="000000"/>
                </a:solidFill>
                <a:latin typeface="Times New Roman"/>
                <a:cs typeface="+mn-cs"/>
              </a:rPr>
              <a:t>Visitor or Guest coming to a DOC Facility or working on a DOC Activity, for any reason.</a:t>
            </a:r>
            <a:endParaRPr lang="en-US" sz="2000" kern="0" dirty="0">
              <a:solidFill>
                <a:srgbClr val="000000"/>
              </a:solidFill>
              <a:latin typeface="Times New Roman"/>
              <a:cs typeface="+mn-cs"/>
            </a:endParaRPr>
          </a:p>
          <a:p>
            <a:pPr marL="1257300" lvl="2" indent="-342900" eaLnBrk="0" hangingPunct="0">
              <a:spcBef>
                <a:spcPct val="20000"/>
              </a:spcBef>
              <a:buFontTx/>
              <a:buChar char="•"/>
              <a:defRPr/>
            </a:pPr>
            <a:r>
              <a:rPr lang="en-US" kern="0" dirty="0">
                <a:solidFill>
                  <a:srgbClr val="000000"/>
                </a:solidFill>
                <a:latin typeface="Times New Roman"/>
              </a:rPr>
              <a:t>A departmental sponsor is a US Citizen employee of the department responsible for the day to day activities associated with the successful accomplishment of a foreign visit and for taking all reasonable steps to protect classified, Sensitive But Unclassified (SBU), or otherwise controlled, proprietary, or not for public release data, information or technology from unauthorized physical, visual, and virtual access by a Foreign National Visitor </a:t>
            </a:r>
            <a:r>
              <a:rPr lang="en-US" kern="0" dirty="0" smtClean="0">
                <a:solidFill>
                  <a:srgbClr val="000000"/>
                </a:solidFill>
                <a:latin typeface="Times New Roman"/>
              </a:rPr>
              <a:t>or </a:t>
            </a:r>
            <a:r>
              <a:rPr lang="en-US" kern="0" dirty="0">
                <a:solidFill>
                  <a:srgbClr val="000000"/>
                </a:solidFill>
                <a:latin typeface="Times New Roman"/>
              </a:rPr>
              <a:t>Guest.</a:t>
            </a:r>
            <a:endParaRPr lang="en-US" kern="0" dirty="0">
              <a:solidFill>
                <a:srgbClr val="000000"/>
              </a:solidFill>
              <a:latin typeface="Times New Roman"/>
              <a:cs typeface="+mn-cs"/>
            </a:endParaRPr>
          </a:p>
        </p:txBody>
      </p:sp>
      <p:sp>
        <p:nvSpPr>
          <p:cNvPr id="11"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533400" y="228600"/>
            <a:ext cx="8382000" cy="1780108"/>
          </a:xfrm>
        </p:spPr>
        <p:txBody>
          <a:bodyPr/>
          <a:lstStyle/>
          <a:p>
            <a:pPr algn="ctr" eaLnBrk="1" hangingPunct="1"/>
            <a:r>
              <a:rPr lang="en-US" altLang="en-US" sz="3200" dirty="0" smtClean="0">
                <a:solidFill>
                  <a:schemeClr val="tx1"/>
                </a:solidFill>
                <a:latin typeface="+mn-lt"/>
              </a:rPr>
              <a:t>    Foreign </a:t>
            </a:r>
            <a:r>
              <a:rPr lang="en-US" altLang="en-US" sz="3200" dirty="0">
                <a:solidFill>
                  <a:schemeClr val="tx1"/>
                </a:solidFill>
                <a:latin typeface="+mn-lt"/>
              </a:rPr>
              <a:t>National Visitor &amp; Guest            Access Program</a:t>
            </a:r>
            <a:br>
              <a:rPr lang="en-US" altLang="en-US" sz="3200" dirty="0">
                <a:solidFill>
                  <a:schemeClr val="tx1"/>
                </a:solidFill>
                <a:latin typeface="+mn-lt"/>
              </a:rPr>
            </a:br>
            <a:r>
              <a:rPr lang="en-US" altLang="en-US" sz="3200" i="1" dirty="0" smtClean="0">
                <a:solidFill>
                  <a:schemeClr val="tx1"/>
                </a:solidFill>
                <a:latin typeface="+mn-lt"/>
              </a:rPr>
              <a:t>Sponsor </a:t>
            </a:r>
            <a:r>
              <a:rPr lang="en-US" altLang="en-US" sz="3200" i="1" dirty="0">
                <a:solidFill>
                  <a:schemeClr val="tx1"/>
                </a:solidFill>
                <a:latin typeface="+mn-lt"/>
              </a:rPr>
              <a:t>Requirements Training</a:t>
            </a:r>
          </a:p>
        </p:txBody>
      </p:sp>
      <p:sp>
        <p:nvSpPr>
          <p:cNvPr id="14339" name="Rectangle 5"/>
          <p:cNvSpPr>
            <a:spLocks noGrp="1" noChangeArrowheads="1"/>
          </p:cNvSpPr>
          <p:nvPr>
            <p:ph type="subTitle" idx="1"/>
          </p:nvPr>
        </p:nvSpPr>
        <p:spPr>
          <a:xfrm>
            <a:off x="1219200" y="3657600"/>
            <a:ext cx="7162800" cy="2364049"/>
          </a:xfrm>
        </p:spPr>
        <p:txBody>
          <a:bodyPr/>
          <a:lstStyle/>
          <a:p>
            <a:pPr algn="ctr"/>
            <a:r>
              <a:rPr lang="en-US" sz="1800" b="1" i="0" dirty="0">
                <a:solidFill>
                  <a:schemeClr val="tx1"/>
                </a:solidFill>
              </a:rPr>
              <a:t>The following training is designed to inform Department of Commerce employees assigned as a Departmental Sponsor </a:t>
            </a:r>
            <a:r>
              <a:rPr lang="en-US" sz="1800" b="1" i="0" dirty="0" smtClean="0">
                <a:solidFill>
                  <a:schemeClr val="tx1"/>
                </a:solidFill>
              </a:rPr>
              <a:t>of </a:t>
            </a:r>
            <a:r>
              <a:rPr lang="en-US" sz="1800" b="1" i="0" dirty="0">
                <a:solidFill>
                  <a:schemeClr val="tx1"/>
                </a:solidFill>
              </a:rPr>
              <a:t>their role and responsibilities to take all reasonable measures to ensure that the conduct and activities of a Foreign National Visitor or Guest under their charge are appropriate for the federal workplace, provide benefit to the Department of Commerce, and comply with the requirements of the DAO-207-12, “Foreign National Visitor and Guest Access Program”. </a:t>
            </a:r>
          </a:p>
          <a:p>
            <a:pPr algn="ctr"/>
            <a:endParaRPr lang="en-US" sz="1800" b="1" i="0" dirty="0">
              <a:solidFill>
                <a:schemeClr val="tx1"/>
              </a:solidFill>
            </a:endParaRPr>
          </a:p>
          <a:p>
            <a:pPr algn="ctr" eaLnBrk="1" hangingPunct="1"/>
            <a:endParaRPr lang="en-US" altLang="en-US" sz="1800" b="1" dirty="0">
              <a:solidFill>
                <a:schemeClr val="tx1"/>
              </a:solidFill>
            </a:endParaRPr>
          </a:p>
        </p:txBody>
      </p:sp>
      <p:pic>
        <p:nvPicPr>
          <p:cNvPr id="5" name="Picture 4" descr="Department-of-Commerce-Insignia-Logo.jpg"/>
          <p:cNvPicPr>
            <a:picLocks noChangeAspect="1"/>
          </p:cNvPicPr>
          <p:nvPr/>
        </p:nvPicPr>
        <p:blipFill>
          <a:blip r:embed="rId3" cstate="print"/>
          <a:srcRect l="3823" r="4431" b="4762"/>
          <a:stretch>
            <a:fillRect/>
          </a:stretch>
        </p:blipFill>
        <p:spPr>
          <a:xfrm>
            <a:off x="228600" y="271054"/>
            <a:ext cx="1143000" cy="1143000"/>
          </a:xfrm>
          <a:prstGeom prst="ellipse">
            <a:avLst/>
          </a:prstGeom>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6" name="Slide Number Placeholder 5"/>
          <p:cNvSpPr>
            <a:spLocks noGrp="1"/>
          </p:cNvSpPr>
          <p:nvPr>
            <p:ph type="sldNum" sz="quarter" idx="12"/>
          </p:nvPr>
        </p:nvSpPr>
        <p:spPr/>
        <p:txBody>
          <a:bodyPr/>
          <a:lstStyle/>
          <a:p>
            <a:pPr>
              <a:defRPr/>
            </a:pPr>
            <a:fld id="{E92784F9-5378-4CE4-9017-A463DE631053}" type="slidenum">
              <a:rPr lang="en-US" smtClean="0"/>
              <a:pPr>
                <a:defRPr/>
              </a:pPr>
              <a:t>20</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19307" y="1340646"/>
              <a:ext cx="360" cy="360"/>
            </p14:xfrm>
          </p:contentPart>
        </mc:Choice>
        <mc:Fallback xmlns="">
          <p:pic>
            <p:nvPicPr>
              <p:cNvPr id="4" name="Ink 3"/>
              <p:cNvPicPr/>
              <p:nvPr/>
            </p:nvPicPr>
            <p:blipFill>
              <a:blip r:embed="rId5"/>
              <a:stretch>
                <a:fillRect/>
              </a:stretch>
            </p:blipFill>
            <p:spPr>
              <a:xfrm>
                <a:off x="4707427" y="1328766"/>
                <a:ext cx="24120" cy="24120"/>
              </a:xfrm>
              <a:prstGeom prst="rect">
                <a:avLst/>
              </a:prstGeom>
            </p:spPr>
          </p:pic>
        </mc:Fallback>
      </mc:AlternateContent>
      <p:sp>
        <p:nvSpPr>
          <p:cNvPr id="3" name="Rectangle 2"/>
          <p:cNvSpPr/>
          <p:nvPr/>
        </p:nvSpPr>
        <p:spPr>
          <a:xfrm>
            <a:off x="1066800" y="2133600"/>
            <a:ext cx="7315200" cy="1200329"/>
          </a:xfrm>
          <a:prstGeom prst="rect">
            <a:avLst/>
          </a:prstGeom>
        </p:spPr>
        <p:txBody>
          <a:bodyPr wrap="square">
            <a:spAutoFit/>
          </a:bodyPr>
          <a:lstStyle/>
          <a:p>
            <a:pPr algn="ctr"/>
            <a:r>
              <a:rPr lang="en-US" b="1" dirty="0">
                <a:latin typeface="+mn-lt"/>
              </a:rPr>
              <a:t>The Departmental Sponsor is an integral component of the Foreign National Visitor and Guest (FNV&amp;G) Access process to ensure the continued safety and security of key Department facilities, personnel and essential mission operations.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391400" cy="914400"/>
          </a:xfrm>
        </p:spPr>
        <p:txBody>
          <a:bodyPr/>
          <a:lstStyle/>
          <a:p>
            <a:r>
              <a:rPr lang="en-US" dirty="0">
                <a:solidFill>
                  <a:schemeClr val="tx1"/>
                </a:solidFill>
                <a:latin typeface="+mn-lt"/>
              </a:rPr>
              <a:t>  DAO 207-12 applies to</a:t>
            </a:r>
          </a:p>
        </p:txBody>
      </p:sp>
      <p:sp>
        <p:nvSpPr>
          <p:cNvPr id="3" name="Footer Placeholder 2"/>
          <p:cNvSpPr>
            <a:spLocks noGrp="1"/>
          </p:cNvSpPr>
          <p:nvPr>
            <p:ph type="ftr" sz="quarter" idx="11"/>
          </p:nvPr>
        </p:nvSpPr>
        <p:spPr/>
        <p:txBody>
          <a:bodyPr/>
          <a:lstStyle/>
          <a:p>
            <a:pPr>
              <a:defRPr/>
            </a:pPr>
            <a:r>
              <a:rPr lang="en-US" dirty="0"/>
              <a:t>Security is Everyone's Responsibility! </a:t>
            </a:r>
          </a:p>
        </p:txBody>
      </p:sp>
      <p:pic>
        <p:nvPicPr>
          <p:cNvPr id="5" name="Picture 4" descr="Department-of-Commerce-Insignia-Logo.jpg"/>
          <p:cNvPicPr>
            <a:picLocks noChangeAspect="1"/>
          </p:cNvPicPr>
          <p:nvPr/>
        </p:nvPicPr>
        <p:blipFill>
          <a:blip r:embed="rId2" cstate="print"/>
          <a:srcRect l="3823" r="4431" b="4762"/>
          <a:stretch>
            <a:fillRect/>
          </a:stretch>
        </p:blipFill>
        <p:spPr>
          <a:xfrm>
            <a:off x="381000" y="304800"/>
            <a:ext cx="1219200" cy="1219200"/>
          </a:xfrm>
          <a:prstGeom prst="ellipse">
            <a:avLst/>
          </a:prstGeom>
        </p:spPr>
      </p:pic>
      <p:sp>
        <p:nvSpPr>
          <p:cNvPr id="6" name="Rectangle 5"/>
          <p:cNvSpPr/>
          <p:nvPr/>
        </p:nvSpPr>
        <p:spPr>
          <a:xfrm>
            <a:off x="609600" y="2743201"/>
            <a:ext cx="8153400" cy="954107"/>
          </a:xfrm>
          <a:prstGeom prst="rect">
            <a:avLst/>
          </a:prstGeom>
        </p:spPr>
        <p:txBody>
          <a:bodyPr wrap="square">
            <a:spAutoFit/>
          </a:bodyPr>
          <a:lstStyle/>
          <a:p>
            <a:pPr algn="ctr"/>
            <a:r>
              <a:rPr lang="en-US" sz="2800" i="1" dirty="0" smtClean="0">
                <a:latin typeface="+mn-lt"/>
              </a:rPr>
              <a:t>Foreign Nationals </a:t>
            </a:r>
            <a:r>
              <a:rPr lang="en-US" sz="2800" i="1" dirty="0">
                <a:latin typeface="+mn-lt"/>
              </a:rPr>
              <a:t>with access to Department of Commerce (DOC) facilities or activities…</a:t>
            </a:r>
          </a:p>
        </p:txBody>
      </p:sp>
      <p:sp>
        <p:nvSpPr>
          <p:cNvPr id="7" name="Slide Number Placeholder 6"/>
          <p:cNvSpPr>
            <a:spLocks noGrp="1"/>
          </p:cNvSpPr>
          <p:nvPr>
            <p:ph type="sldNum" sz="quarter" idx="12"/>
          </p:nvPr>
        </p:nvSpPr>
        <p:spPr/>
        <p:txBody>
          <a:bodyPr/>
          <a:lstStyle/>
          <a:p>
            <a:pPr>
              <a:defRPr/>
            </a:pPr>
            <a:fld id="{BE305BB0-8167-4E88-8180-85DB745B3642}" type="slidenum">
              <a:rPr lang="en-US" smtClean="0"/>
              <a:pPr>
                <a:defRPr/>
              </a:pPr>
              <a:t>21</a:t>
            </a:fld>
            <a:endParaRPr lang="en-US" dirty="0"/>
          </a:p>
        </p:txBody>
      </p:sp>
    </p:spTree>
    <p:extLst>
      <p:ext uri="{BB962C8B-B14F-4D97-AF65-F5344CB8AC3E}">
        <p14:creationId xmlns:p14="http://schemas.microsoft.com/office/powerpoint/2010/main" val="291169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838200" y="1676400"/>
            <a:ext cx="7543800" cy="4572000"/>
          </a:xfrm>
        </p:spPr>
        <p:txBody>
          <a:bodyPr/>
          <a:lstStyle/>
          <a:p>
            <a:pPr algn="l" eaLnBrk="1" hangingPunct="1">
              <a:lnSpc>
                <a:spcPct val="80000"/>
              </a:lnSpc>
            </a:pPr>
            <a:r>
              <a:rPr lang="en-US" altLang="en-US" dirty="0">
                <a:solidFill>
                  <a:schemeClr val="tx1"/>
                </a:solidFill>
              </a:rPr>
              <a:t>Lawful Permanent Residents or Protected Persons</a:t>
            </a:r>
          </a:p>
          <a:p>
            <a:pPr algn="l" eaLnBrk="1" hangingPunct="1">
              <a:lnSpc>
                <a:spcPct val="80000"/>
              </a:lnSpc>
              <a:buFont typeface="Wingdings" pitchFamily="2" charset="2"/>
              <a:buNone/>
            </a:pPr>
            <a:endParaRPr lang="en-US" altLang="en-US" dirty="0">
              <a:solidFill>
                <a:schemeClr val="tx1"/>
              </a:solidFill>
            </a:endParaRPr>
          </a:p>
          <a:p>
            <a:pPr algn="l" eaLnBrk="1" hangingPunct="1">
              <a:lnSpc>
                <a:spcPct val="80000"/>
              </a:lnSpc>
            </a:pPr>
            <a:r>
              <a:rPr lang="en-US" altLang="en-US" dirty="0">
                <a:solidFill>
                  <a:schemeClr val="tx1"/>
                </a:solidFill>
              </a:rPr>
              <a:t>Foreign nationals who are Commerce employees residing and working at Departmental facilities outside of the U.S.</a:t>
            </a:r>
          </a:p>
          <a:p>
            <a:pPr algn="l" eaLnBrk="1" hangingPunct="1">
              <a:lnSpc>
                <a:spcPct val="80000"/>
              </a:lnSpc>
              <a:buFont typeface="Wingdings" pitchFamily="2" charset="2"/>
              <a:buNone/>
            </a:pPr>
            <a:endParaRPr lang="en-US" altLang="en-US" dirty="0">
              <a:solidFill>
                <a:schemeClr val="tx1"/>
              </a:solidFill>
            </a:endParaRPr>
          </a:p>
          <a:p>
            <a:pPr algn="l" eaLnBrk="1" hangingPunct="1">
              <a:lnSpc>
                <a:spcPct val="80000"/>
              </a:lnSpc>
            </a:pPr>
            <a:r>
              <a:rPr lang="en-US" altLang="en-US" dirty="0">
                <a:solidFill>
                  <a:schemeClr val="tx1"/>
                </a:solidFill>
              </a:rPr>
              <a:t>Foreign national diplomats/senior government officials at the ambassadorial or vice-ministerial level or above who visit Departmental officials for the purpose of high-level policy dialogue</a:t>
            </a:r>
          </a:p>
          <a:p>
            <a:pPr algn="l" eaLnBrk="1" hangingPunct="1">
              <a:lnSpc>
                <a:spcPct val="80000"/>
              </a:lnSpc>
              <a:buFont typeface="Wingdings" pitchFamily="2" charset="2"/>
              <a:buNone/>
            </a:pPr>
            <a:endParaRPr lang="en-US" altLang="en-US" dirty="0">
              <a:solidFill>
                <a:schemeClr val="tx1"/>
              </a:solidFill>
            </a:endParaRPr>
          </a:p>
          <a:p>
            <a:pPr lvl="1" algn="l" eaLnBrk="1" hangingPunct="1">
              <a:lnSpc>
                <a:spcPct val="80000"/>
              </a:lnSpc>
            </a:pPr>
            <a:r>
              <a:rPr lang="en-US" altLang="en-US" sz="1600" dirty="0">
                <a:solidFill>
                  <a:schemeClr val="tx1"/>
                </a:solidFill>
              </a:rPr>
              <a:t>The Departmental Sponsor will coordinate with an </a:t>
            </a:r>
            <a:r>
              <a:rPr lang="en-US" altLang="en-US" sz="1600" dirty="0" smtClean="0">
                <a:solidFill>
                  <a:schemeClr val="tx1"/>
                </a:solidFill>
              </a:rPr>
              <a:t>Office of Security  (OSY) </a:t>
            </a:r>
            <a:r>
              <a:rPr lang="en-US" altLang="en-US" sz="1600" dirty="0">
                <a:solidFill>
                  <a:schemeClr val="tx1"/>
                </a:solidFill>
              </a:rPr>
              <a:t>Servicing Security Office (SSO) to determine if a foreign national meets the criteria</a:t>
            </a:r>
          </a:p>
          <a:p>
            <a:pPr lvl="1" algn="l" eaLnBrk="1" hangingPunct="1">
              <a:lnSpc>
                <a:spcPct val="80000"/>
              </a:lnSpc>
            </a:pPr>
            <a:endParaRPr lang="en-US" altLang="en-US" sz="1600" dirty="0">
              <a:solidFill>
                <a:schemeClr val="tx1"/>
              </a:solidFill>
            </a:endParaRPr>
          </a:p>
          <a:p>
            <a:pPr lvl="1" algn="l" eaLnBrk="1" hangingPunct="1">
              <a:lnSpc>
                <a:spcPct val="80000"/>
              </a:lnSpc>
            </a:pPr>
            <a:r>
              <a:rPr lang="en-US" altLang="en-US" sz="1600" dirty="0">
                <a:solidFill>
                  <a:schemeClr val="tx1"/>
                </a:solidFill>
              </a:rPr>
              <a:t>Accompanying staff members/advance teams shall be treated as Visitors or Guests</a:t>
            </a:r>
          </a:p>
          <a:p>
            <a:pPr lvl="1" algn="l" eaLnBrk="1" hangingPunct="1">
              <a:lnSpc>
                <a:spcPct val="80000"/>
              </a:lnSpc>
              <a:buFont typeface="Wingdings" pitchFamily="2" charset="2"/>
              <a:buNone/>
            </a:pPr>
            <a:endParaRPr lang="en-US" altLang="en-US" sz="1800" dirty="0">
              <a:solidFill>
                <a:schemeClr val="tx1"/>
              </a:solidFill>
            </a:endParaRPr>
          </a:p>
          <a:p>
            <a:pPr algn="l" eaLnBrk="1" hangingPunct="1">
              <a:lnSpc>
                <a:spcPct val="80000"/>
              </a:lnSpc>
            </a:pPr>
            <a:r>
              <a:rPr lang="en-US" altLang="en-US" dirty="0">
                <a:solidFill>
                  <a:schemeClr val="tx1"/>
                </a:solidFill>
              </a:rPr>
              <a:t>Foreign nationals who visit DOC facilities during public events/activities, or in areas that are open to the general public and pre-designated by the facility manager and the </a:t>
            </a:r>
            <a:r>
              <a:rPr lang="en-US" altLang="en-US" dirty="0" smtClean="0">
                <a:solidFill>
                  <a:schemeClr val="tx1"/>
                </a:solidFill>
              </a:rPr>
              <a:t>SSO</a:t>
            </a:r>
            <a:endParaRPr lang="en-US" altLang="en-US" dirty="0">
              <a:solidFill>
                <a:schemeClr val="tx1"/>
              </a:solidFill>
            </a:endParaRPr>
          </a:p>
        </p:txBody>
      </p:sp>
      <p:sp>
        <p:nvSpPr>
          <p:cNvPr id="15362" name="Rectangle 2"/>
          <p:cNvSpPr>
            <a:spLocks noGrp="1" noChangeArrowheads="1"/>
          </p:cNvSpPr>
          <p:nvPr>
            <p:ph type="title"/>
          </p:nvPr>
        </p:nvSpPr>
        <p:spPr>
          <a:xfrm>
            <a:off x="609600" y="838200"/>
            <a:ext cx="8001000" cy="914400"/>
          </a:xfrm>
        </p:spPr>
        <p:txBody>
          <a:bodyPr/>
          <a:lstStyle/>
          <a:p>
            <a:pPr eaLnBrk="1" hangingPunct="1"/>
            <a:r>
              <a:rPr lang="en-US" altLang="en-US" dirty="0">
                <a:solidFill>
                  <a:schemeClr val="tx1"/>
                </a:solidFill>
                <a:latin typeface="+mn-lt"/>
              </a:rPr>
              <a:t>…with a few exceptions:</a:t>
            </a:r>
          </a:p>
        </p:txBody>
      </p:sp>
      <p:pic>
        <p:nvPicPr>
          <p:cNvPr id="5" name="Picture 4" descr="Department-of-Commerce-Insignia-Logo.jpg"/>
          <p:cNvPicPr>
            <a:picLocks noChangeAspect="1"/>
          </p:cNvPicPr>
          <p:nvPr/>
        </p:nvPicPr>
        <p:blipFill>
          <a:blip r:embed="rId3" cstate="print"/>
          <a:srcRect l="3823" r="4431" b="4762"/>
          <a:stretch>
            <a:fillRect/>
          </a:stretch>
        </p:blipFill>
        <p:spPr>
          <a:xfrm>
            <a:off x="305356" y="304800"/>
            <a:ext cx="1294844" cy="1294844"/>
          </a:xfrm>
          <a:prstGeom prst="ellipse">
            <a:avLst/>
          </a:prstGeom>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685800" y="2514600"/>
            <a:ext cx="7772400" cy="2222593"/>
          </a:xfrm>
        </p:spPr>
        <p:txBody>
          <a:bodyPr/>
          <a:lstStyle/>
          <a:p>
            <a:pPr marL="0" indent="0" eaLnBrk="1" hangingPunct="1">
              <a:buNone/>
            </a:pPr>
            <a:r>
              <a:rPr lang="en-US" altLang="en-US" sz="2400" dirty="0">
                <a:solidFill>
                  <a:schemeClr val="tx1"/>
                </a:solidFill>
              </a:rPr>
              <a:t>Each bureau has a Senior Administrative Official (SAO) who, in conjunction with </a:t>
            </a:r>
            <a:r>
              <a:rPr lang="en-US" altLang="en-US" sz="2400" dirty="0" smtClean="0">
                <a:solidFill>
                  <a:schemeClr val="tx1"/>
                </a:solidFill>
              </a:rPr>
              <a:t>Operating </a:t>
            </a:r>
            <a:r>
              <a:rPr lang="en-US" altLang="en-US" sz="2400" dirty="0">
                <a:solidFill>
                  <a:schemeClr val="tx1"/>
                </a:solidFill>
              </a:rPr>
              <a:t>U</a:t>
            </a:r>
            <a:r>
              <a:rPr lang="en-US" altLang="en-US" sz="2400" dirty="0" smtClean="0">
                <a:solidFill>
                  <a:schemeClr val="tx1"/>
                </a:solidFill>
              </a:rPr>
              <a:t>nits</a:t>
            </a:r>
            <a:r>
              <a:rPr lang="en-US" altLang="en-US" sz="2400" dirty="0">
                <a:solidFill>
                  <a:schemeClr val="tx1"/>
                </a:solidFill>
              </a:rPr>
              <a:t>, will </a:t>
            </a:r>
            <a:r>
              <a:rPr lang="en-US" altLang="en-US" sz="2400" dirty="0" smtClean="0">
                <a:solidFill>
                  <a:schemeClr val="tx1"/>
                </a:solidFill>
              </a:rPr>
              <a:t>provide final concurrence that the proposed </a:t>
            </a:r>
            <a:r>
              <a:rPr lang="en-US" altLang="en-US" sz="2400" dirty="0">
                <a:solidFill>
                  <a:schemeClr val="tx1"/>
                </a:solidFill>
              </a:rPr>
              <a:t>access by foreign nationals demonstrates </a:t>
            </a:r>
            <a:r>
              <a:rPr lang="en-US" altLang="en-US" sz="2400" dirty="0" smtClean="0">
                <a:solidFill>
                  <a:schemeClr val="tx1"/>
                </a:solidFill>
              </a:rPr>
              <a:t>a tangible </a:t>
            </a:r>
            <a:r>
              <a:rPr lang="en-US" altLang="en-US" sz="2400" dirty="0">
                <a:solidFill>
                  <a:schemeClr val="tx1"/>
                </a:solidFill>
              </a:rPr>
              <a:t>benefit to the mission success of the </a:t>
            </a:r>
            <a:r>
              <a:rPr lang="en-US" altLang="en-US" sz="2400" dirty="0" smtClean="0">
                <a:solidFill>
                  <a:schemeClr val="tx1"/>
                </a:solidFill>
              </a:rPr>
              <a:t>Bureau/Operating </a:t>
            </a:r>
            <a:r>
              <a:rPr lang="en-US" altLang="en-US" sz="2400" dirty="0">
                <a:solidFill>
                  <a:schemeClr val="tx1"/>
                </a:solidFill>
              </a:rPr>
              <a:t>U</a:t>
            </a:r>
            <a:r>
              <a:rPr lang="en-US" altLang="en-US" sz="2400" dirty="0" smtClean="0">
                <a:solidFill>
                  <a:schemeClr val="tx1"/>
                </a:solidFill>
              </a:rPr>
              <a:t>nit </a:t>
            </a:r>
            <a:r>
              <a:rPr lang="en-US" altLang="en-US" sz="2400" dirty="0">
                <a:solidFill>
                  <a:schemeClr val="tx1"/>
                </a:solidFill>
              </a:rPr>
              <a:t>and is in the best interest of the Department of Commerce.</a:t>
            </a:r>
          </a:p>
          <a:p>
            <a:pPr algn="l" eaLnBrk="1" hangingPunct="1">
              <a:buFont typeface="Wingdings" pitchFamily="2" charset="2"/>
              <a:buNone/>
            </a:pPr>
            <a:endParaRPr lang="en-US" altLang="en-US" sz="2000" dirty="0"/>
          </a:p>
        </p:txBody>
      </p:sp>
      <p:sp>
        <p:nvSpPr>
          <p:cNvPr id="16387" name="Rectangle 2"/>
          <p:cNvSpPr>
            <a:spLocks noGrp="1" noChangeArrowheads="1"/>
          </p:cNvSpPr>
          <p:nvPr>
            <p:ph type="title"/>
          </p:nvPr>
        </p:nvSpPr>
        <p:spPr>
          <a:xfrm>
            <a:off x="685800" y="685800"/>
            <a:ext cx="8153400" cy="914400"/>
          </a:xfrm>
        </p:spPr>
        <p:txBody>
          <a:bodyPr>
            <a:noAutofit/>
          </a:bodyPr>
          <a:lstStyle/>
          <a:p>
            <a:pPr eaLnBrk="1" hangingPunct="1"/>
            <a:r>
              <a:rPr lang="en-US" altLang="en-US" sz="2800" dirty="0">
                <a:solidFill>
                  <a:schemeClr val="tx1"/>
                </a:solidFill>
                <a:latin typeface="+mn-lt"/>
              </a:rPr>
              <a:t>Striking the Appropriate Balance of </a:t>
            </a:r>
            <a:r>
              <a:rPr lang="en-US" altLang="en-US" sz="2800" dirty="0" smtClean="0">
                <a:solidFill>
                  <a:schemeClr val="tx1"/>
                </a:solidFill>
                <a:latin typeface="+mn-lt"/>
              </a:rPr>
              <a:t>Security and International </a:t>
            </a:r>
            <a:r>
              <a:rPr lang="en-US" altLang="en-US" sz="2800" dirty="0">
                <a:solidFill>
                  <a:schemeClr val="tx1"/>
                </a:solidFill>
                <a:latin typeface="+mn-lt"/>
              </a:rPr>
              <a:t>Collaboration</a:t>
            </a:r>
          </a:p>
        </p:txBody>
      </p:sp>
      <p:pic>
        <p:nvPicPr>
          <p:cNvPr id="5" name="Picture 4" descr="Department-of-Commerce-Insignia-Logo.jpg"/>
          <p:cNvPicPr>
            <a:picLocks noChangeAspect="1"/>
          </p:cNvPicPr>
          <p:nvPr/>
        </p:nvPicPr>
        <p:blipFill>
          <a:blip r:embed="rId3" cstate="print"/>
          <a:srcRect l="3823" r="4431" b="4762"/>
          <a:stretch>
            <a:fillRect/>
          </a:stretch>
        </p:blipFill>
        <p:spPr>
          <a:xfrm>
            <a:off x="228600" y="241391"/>
            <a:ext cx="1066800" cy="1066800"/>
          </a:xfrm>
          <a:prstGeom prst="ellipse">
            <a:avLst/>
          </a:prstGeom>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133600"/>
            <a:ext cx="7848600" cy="3352800"/>
          </a:xfrm>
        </p:spPr>
        <p:txBody>
          <a:bodyPr>
            <a:normAutofit fontScale="92500" lnSpcReduction="20000"/>
          </a:bodyPr>
          <a:lstStyle/>
          <a:p>
            <a:pPr algn="l" eaLnBrk="1" hangingPunct="1">
              <a:lnSpc>
                <a:spcPct val="90000"/>
              </a:lnSpc>
            </a:pPr>
            <a:r>
              <a:rPr lang="en-US" altLang="en-US" sz="2200" dirty="0">
                <a:solidFill>
                  <a:schemeClr val="tx1"/>
                </a:solidFill>
              </a:rPr>
              <a:t>IAW DAO 207-12, </a:t>
            </a:r>
            <a:r>
              <a:rPr lang="en-US" altLang="en-US" sz="2200" dirty="0" smtClean="0">
                <a:solidFill>
                  <a:schemeClr val="tx1"/>
                </a:solidFill>
              </a:rPr>
              <a:t>Section 5.06 submit </a:t>
            </a:r>
            <a:r>
              <a:rPr lang="en-US" altLang="en-US" sz="2200" dirty="0">
                <a:solidFill>
                  <a:schemeClr val="tx1"/>
                </a:solidFill>
              </a:rPr>
              <a:t>FNV&amp;G requests </a:t>
            </a:r>
            <a:r>
              <a:rPr lang="en-US" altLang="en-US" sz="2200" dirty="0" smtClean="0">
                <a:solidFill>
                  <a:schemeClr val="tx1"/>
                </a:solidFill>
              </a:rPr>
              <a:t>within the specified timeframes </a:t>
            </a:r>
            <a:r>
              <a:rPr lang="en-US" altLang="en-US" sz="2200" dirty="0">
                <a:solidFill>
                  <a:schemeClr val="tx1"/>
                </a:solidFill>
              </a:rPr>
              <a:t>to permit:</a:t>
            </a:r>
          </a:p>
          <a:p>
            <a:pPr algn="l" eaLnBrk="1" hangingPunct="1">
              <a:lnSpc>
                <a:spcPct val="90000"/>
              </a:lnSpc>
              <a:buFont typeface="Wingdings" pitchFamily="2" charset="2"/>
              <a:buNone/>
            </a:pPr>
            <a:endParaRPr lang="en-US" altLang="en-US" sz="2200" dirty="0">
              <a:solidFill>
                <a:schemeClr val="tx1"/>
              </a:solidFill>
            </a:endParaRPr>
          </a:p>
          <a:p>
            <a:pPr lvl="1" algn="l" eaLnBrk="1" hangingPunct="1">
              <a:lnSpc>
                <a:spcPct val="90000"/>
              </a:lnSpc>
            </a:pPr>
            <a:r>
              <a:rPr lang="en-US" altLang="en-US" sz="2200" dirty="0">
                <a:solidFill>
                  <a:schemeClr val="tx1"/>
                </a:solidFill>
              </a:rPr>
              <a:t>Foreign National </a:t>
            </a:r>
            <a:r>
              <a:rPr lang="en-US" altLang="en-US" sz="2200" dirty="0" smtClean="0">
                <a:solidFill>
                  <a:schemeClr val="tx1"/>
                </a:solidFill>
              </a:rPr>
              <a:t>confirmation </a:t>
            </a:r>
            <a:r>
              <a:rPr lang="en-US" altLang="en-US" sz="2200" dirty="0">
                <a:solidFill>
                  <a:schemeClr val="tx1"/>
                </a:solidFill>
              </a:rPr>
              <a:t>of arrival date</a:t>
            </a:r>
          </a:p>
          <a:p>
            <a:pPr lvl="1" algn="l" eaLnBrk="1" hangingPunct="1">
              <a:lnSpc>
                <a:spcPct val="90000"/>
              </a:lnSpc>
            </a:pPr>
            <a:r>
              <a:rPr lang="en-US" altLang="en-US" sz="2200" dirty="0" smtClean="0">
                <a:solidFill>
                  <a:schemeClr val="tx1"/>
                </a:solidFill>
              </a:rPr>
              <a:t>SAO </a:t>
            </a:r>
            <a:r>
              <a:rPr lang="en-US" altLang="en-US" sz="2200" dirty="0">
                <a:solidFill>
                  <a:schemeClr val="tx1"/>
                </a:solidFill>
              </a:rPr>
              <a:t>benefit assessment </a:t>
            </a:r>
            <a:r>
              <a:rPr lang="en-US" altLang="en-US" sz="2200" dirty="0" smtClean="0">
                <a:solidFill>
                  <a:schemeClr val="tx1"/>
                </a:solidFill>
              </a:rPr>
              <a:t>review and concurrence</a:t>
            </a:r>
            <a:endParaRPr lang="en-US" altLang="en-US" sz="2200" dirty="0">
              <a:solidFill>
                <a:schemeClr val="tx1"/>
              </a:solidFill>
            </a:endParaRPr>
          </a:p>
          <a:p>
            <a:pPr lvl="1" algn="l" eaLnBrk="1" hangingPunct="1">
              <a:lnSpc>
                <a:spcPct val="90000"/>
              </a:lnSpc>
            </a:pPr>
            <a:r>
              <a:rPr lang="en-US" altLang="en-US" sz="2200" dirty="0">
                <a:solidFill>
                  <a:schemeClr val="tx1"/>
                </a:solidFill>
              </a:rPr>
              <a:t>OSY security and investigative </a:t>
            </a:r>
            <a:r>
              <a:rPr lang="en-US" altLang="en-US" sz="2200" dirty="0" smtClean="0">
                <a:solidFill>
                  <a:schemeClr val="tx1"/>
                </a:solidFill>
              </a:rPr>
              <a:t>processing</a:t>
            </a:r>
          </a:p>
          <a:p>
            <a:pPr lvl="1" algn="l" eaLnBrk="1" hangingPunct="1">
              <a:lnSpc>
                <a:spcPct val="90000"/>
              </a:lnSpc>
            </a:pPr>
            <a:r>
              <a:rPr lang="en-US" altLang="en-US" sz="2200" dirty="0" smtClean="0">
                <a:solidFill>
                  <a:schemeClr val="tx1"/>
                </a:solidFill>
              </a:rPr>
              <a:t>The timeframes necessary to facilitate these conditions may exceed the minimum timeframes required by the DAO</a:t>
            </a:r>
            <a:endParaRPr lang="en-US" altLang="en-US" sz="2200" dirty="0">
              <a:solidFill>
                <a:schemeClr val="tx1"/>
              </a:solidFill>
            </a:endParaRPr>
          </a:p>
          <a:p>
            <a:pPr lvl="1" algn="l" eaLnBrk="1" hangingPunct="1">
              <a:lnSpc>
                <a:spcPct val="90000"/>
              </a:lnSpc>
            </a:pPr>
            <a:r>
              <a:rPr lang="en-US" altLang="en-US" sz="2200" dirty="0">
                <a:solidFill>
                  <a:schemeClr val="tx1"/>
                </a:solidFill>
              </a:rPr>
              <a:t>Please plan appropriately to minimize disruption to your activity, project or </a:t>
            </a:r>
            <a:r>
              <a:rPr lang="en-US" altLang="en-US" sz="2200" dirty="0" smtClean="0">
                <a:solidFill>
                  <a:schemeClr val="tx1"/>
                </a:solidFill>
              </a:rPr>
              <a:t>program</a:t>
            </a:r>
          </a:p>
          <a:p>
            <a:pPr lvl="1" algn="l" eaLnBrk="1" hangingPunct="1">
              <a:lnSpc>
                <a:spcPct val="90000"/>
              </a:lnSpc>
            </a:pPr>
            <a:r>
              <a:rPr lang="en-US" altLang="en-US" sz="2200" u="sng" dirty="0" smtClean="0">
                <a:solidFill>
                  <a:schemeClr val="tx1"/>
                </a:solidFill>
              </a:rPr>
              <a:t>Failure to meet the required timeline may result in a delay/denial of the visit</a:t>
            </a:r>
            <a:endParaRPr lang="en-US" altLang="en-US" sz="2200" u="sng" dirty="0">
              <a:solidFill>
                <a:schemeClr val="tx1"/>
              </a:solidFill>
            </a:endParaRPr>
          </a:p>
        </p:txBody>
      </p:sp>
      <p:sp>
        <p:nvSpPr>
          <p:cNvPr id="18434" name="Rectangle 2"/>
          <p:cNvSpPr>
            <a:spLocks noGrp="1" noChangeArrowheads="1"/>
          </p:cNvSpPr>
          <p:nvPr>
            <p:ph type="title"/>
          </p:nvPr>
        </p:nvSpPr>
        <p:spPr>
          <a:xfrm>
            <a:off x="0" y="944140"/>
            <a:ext cx="9144000" cy="914400"/>
          </a:xfrm>
        </p:spPr>
        <p:txBody>
          <a:bodyPr/>
          <a:lstStyle/>
          <a:p>
            <a:pPr eaLnBrk="1" hangingPunct="1"/>
            <a:r>
              <a:rPr lang="en-US" altLang="en-US" dirty="0">
                <a:solidFill>
                  <a:schemeClr val="tx1"/>
                </a:solidFill>
                <a:latin typeface="+mn-lt"/>
              </a:rPr>
              <a:t>Advance Notice</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75" y="381000"/>
            <a:ext cx="1202479" cy="120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dirty="0"/>
              <a:t>Security is Everyone's Responsibility! </a:t>
            </a:r>
          </a:p>
        </p:txBody>
      </p:sp>
      <p:sp>
        <p:nvSpPr>
          <p:cNvPr id="5" name="Slide Number Placeholder 4"/>
          <p:cNvSpPr>
            <a:spLocks noGrp="1"/>
          </p:cNvSpPr>
          <p:nvPr>
            <p:ph type="sldNum" sz="quarter" idx="12"/>
          </p:nvPr>
        </p:nvSpPr>
        <p:spPr/>
        <p:txBody>
          <a:bodyPr/>
          <a:lstStyle/>
          <a:p>
            <a:pPr>
              <a:defRPr/>
            </a:pPr>
            <a:fld id="{6D5D9339-BD39-4491-A272-B306BB4FE784}"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752600"/>
            <a:ext cx="8229600" cy="4495800"/>
          </a:xfrm>
        </p:spPr>
        <p:txBody>
          <a:bodyPr/>
          <a:lstStyle/>
          <a:p>
            <a:pPr algn="l" eaLnBrk="1" hangingPunct="1">
              <a:lnSpc>
                <a:spcPct val="80000"/>
              </a:lnSpc>
            </a:pPr>
            <a:r>
              <a:rPr lang="en-US" altLang="en-US" sz="1600" dirty="0">
                <a:solidFill>
                  <a:schemeClr val="tx1"/>
                </a:solidFill>
              </a:rPr>
              <a:t>DOC employees may self-nominate to become a Departmental Sponsor </a:t>
            </a:r>
            <a:r>
              <a:rPr lang="en-US" altLang="en-US" sz="1600" dirty="0" smtClean="0">
                <a:solidFill>
                  <a:schemeClr val="tx1"/>
                </a:solidFill>
              </a:rPr>
              <a:t>by </a:t>
            </a:r>
            <a:r>
              <a:rPr lang="en-US" altLang="en-US" sz="1600" dirty="0">
                <a:solidFill>
                  <a:schemeClr val="tx1"/>
                </a:solidFill>
              </a:rPr>
              <a:t>submitting a request to their SSO </a:t>
            </a:r>
            <a:r>
              <a:rPr lang="en-US" altLang="en-US" sz="1600" i="1" dirty="0">
                <a:solidFill>
                  <a:schemeClr val="tx1"/>
                </a:solidFill>
              </a:rPr>
              <a:t>24 hours or more</a:t>
            </a:r>
            <a:r>
              <a:rPr lang="en-US" altLang="en-US" sz="1600" dirty="0">
                <a:solidFill>
                  <a:schemeClr val="tx1"/>
                </a:solidFill>
              </a:rPr>
              <a:t> prior to the FNV access and demonstrating successful completion of the Espionage Indicators briefing within the past 365 days.  </a:t>
            </a:r>
          </a:p>
          <a:p>
            <a:pPr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dirty="0">
                <a:solidFill>
                  <a:schemeClr val="tx1"/>
                </a:solidFill>
              </a:rPr>
              <a:t>The FNV request must contain:</a:t>
            </a:r>
          </a:p>
          <a:p>
            <a:pPr marL="457200" lvl="1" indent="0" algn="l" eaLnBrk="1" hangingPunct="1">
              <a:lnSpc>
                <a:spcPct val="80000"/>
              </a:lnSpc>
              <a:buNone/>
            </a:pPr>
            <a:endParaRPr lang="en-US" altLang="en-US" sz="1400" dirty="0">
              <a:solidFill>
                <a:schemeClr val="tx1"/>
              </a:solidFill>
            </a:endParaRPr>
          </a:p>
          <a:p>
            <a:pPr lvl="1" algn="l" eaLnBrk="1" hangingPunct="1">
              <a:lnSpc>
                <a:spcPct val="80000"/>
              </a:lnSpc>
            </a:pPr>
            <a:r>
              <a:rPr lang="en-US" altLang="en-US" sz="1400" dirty="0">
                <a:solidFill>
                  <a:schemeClr val="tx1"/>
                </a:solidFill>
              </a:rPr>
              <a:t>Full Name</a:t>
            </a:r>
          </a:p>
          <a:p>
            <a:pPr lvl="1" algn="l" eaLnBrk="1" hangingPunct="1">
              <a:lnSpc>
                <a:spcPct val="80000"/>
              </a:lnSpc>
            </a:pPr>
            <a:r>
              <a:rPr lang="en-US" altLang="en-US" sz="1400" dirty="0">
                <a:solidFill>
                  <a:schemeClr val="tx1"/>
                </a:solidFill>
              </a:rPr>
              <a:t>Gender</a:t>
            </a:r>
          </a:p>
          <a:p>
            <a:pPr lvl="1" algn="l" eaLnBrk="1" hangingPunct="1">
              <a:lnSpc>
                <a:spcPct val="80000"/>
              </a:lnSpc>
            </a:pPr>
            <a:r>
              <a:rPr lang="en-US" altLang="en-US" sz="1400" dirty="0">
                <a:solidFill>
                  <a:schemeClr val="tx1"/>
                </a:solidFill>
              </a:rPr>
              <a:t>Date of Birth</a:t>
            </a:r>
          </a:p>
          <a:p>
            <a:pPr lvl="1" algn="l" eaLnBrk="1" hangingPunct="1">
              <a:lnSpc>
                <a:spcPct val="80000"/>
              </a:lnSpc>
            </a:pPr>
            <a:r>
              <a:rPr lang="en-US" altLang="en-US" sz="1400" dirty="0">
                <a:solidFill>
                  <a:schemeClr val="tx1"/>
                </a:solidFill>
              </a:rPr>
              <a:t>Place of Birth</a:t>
            </a:r>
          </a:p>
          <a:p>
            <a:pPr lvl="1" algn="l" eaLnBrk="1" hangingPunct="1">
              <a:lnSpc>
                <a:spcPct val="80000"/>
              </a:lnSpc>
            </a:pPr>
            <a:r>
              <a:rPr lang="en-US" altLang="en-US" sz="1400" dirty="0">
                <a:solidFill>
                  <a:schemeClr val="tx1"/>
                </a:solidFill>
              </a:rPr>
              <a:t>Country of Current Residence</a:t>
            </a:r>
          </a:p>
          <a:p>
            <a:pPr lvl="1" algn="l" eaLnBrk="1" hangingPunct="1">
              <a:lnSpc>
                <a:spcPct val="80000"/>
              </a:lnSpc>
            </a:pPr>
            <a:r>
              <a:rPr lang="en-US" altLang="en-US" sz="1400" dirty="0">
                <a:solidFill>
                  <a:schemeClr val="tx1"/>
                </a:solidFill>
              </a:rPr>
              <a:t>Passport Number and Issuing Country (include copy of Passport and/or Visa)</a:t>
            </a:r>
          </a:p>
          <a:p>
            <a:pPr lvl="1" algn="l" eaLnBrk="1" hangingPunct="1">
              <a:lnSpc>
                <a:spcPct val="80000"/>
              </a:lnSpc>
            </a:pPr>
            <a:r>
              <a:rPr lang="en-US" altLang="en-US" sz="1400" dirty="0">
                <a:solidFill>
                  <a:schemeClr val="tx1"/>
                </a:solidFill>
              </a:rPr>
              <a:t>Citizenship and Country(ies) of Dual Citizenship (if applicable)</a:t>
            </a:r>
          </a:p>
          <a:p>
            <a:pPr lvl="1" algn="l" eaLnBrk="1" hangingPunct="1">
              <a:lnSpc>
                <a:spcPct val="80000"/>
              </a:lnSpc>
            </a:pPr>
            <a:r>
              <a:rPr lang="en-US" altLang="en-US" sz="1400" dirty="0">
                <a:solidFill>
                  <a:schemeClr val="tx1"/>
                </a:solidFill>
              </a:rPr>
              <a:t>Sponsoring Bureau</a:t>
            </a:r>
          </a:p>
          <a:p>
            <a:pPr lvl="1" algn="l" eaLnBrk="1" hangingPunct="1">
              <a:lnSpc>
                <a:spcPct val="80000"/>
              </a:lnSpc>
            </a:pPr>
            <a:r>
              <a:rPr lang="en-US" altLang="en-US" sz="1400" dirty="0">
                <a:solidFill>
                  <a:schemeClr val="tx1"/>
                </a:solidFill>
              </a:rPr>
              <a:t>Facility Number and Location</a:t>
            </a:r>
          </a:p>
          <a:p>
            <a:pPr lvl="1" algn="l" eaLnBrk="1" hangingPunct="1">
              <a:lnSpc>
                <a:spcPct val="80000"/>
              </a:lnSpc>
            </a:pPr>
            <a:r>
              <a:rPr lang="en-US" altLang="en-US" sz="1400" dirty="0">
                <a:solidFill>
                  <a:schemeClr val="tx1"/>
                </a:solidFill>
              </a:rPr>
              <a:t>Purpose of Visit</a:t>
            </a:r>
          </a:p>
          <a:p>
            <a:pPr lvl="1" algn="l" eaLnBrk="1" hangingPunct="1">
              <a:lnSpc>
                <a:spcPct val="80000"/>
              </a:lnSpc>
            </a:pPr>
            <a:r>
              <a:rPr lang="en-US" altLang="en-US" sz="1400" dirty="0">
                <a:solidFill>
                  <a:schemeClr val="tx1"/>
                </a:solidFill>
              </a:rPr>
              <a:t>Arrival Date</a:t>
            </a:r>
          </a:p>
          <a:p>
            <a:pPr lvl="1" algn="l" eaLnBrk="1" hangingPunct="1">
              <a:lnSpc>
                <a:spcPct val="80000"/>
              </a:lnSpc>
            </a:pPr>
            <a:r>
              <a:rPr lang="en-US" altLang="en-US" sz="1400" dirty="0">
                <a:solidFill>
                  <a:schemeClr val="tx1"/>
                </a:solidFill>
              </a:rPr>
              <a:t>Departure Date</a:t>
            </a:r>
          </a:p>
          <a:p>
            <a:pPr lvl="1" algn="l" eaLnBrk="1" hangingPunct="1">
              <a:lnSpc>
                <a:spcPct val="80000"/>
              </a:lnSpc>
            </a:pPr>
            <a:r>
              <a:rPr lang="en-US" altLang="en-US" sz="1400" dirty="0">
                <a:solidFill>
                  <a:schemeClr val="tx1"/>
                </a:solidFill>
              </a:rPr>
              <a:t>Departmental Sponsor Name</a:t>
            </a:r>
          </a:p>
          <a:p>
            <a:pPr lvl="1" algn="l" eaLnBrk="1" hangingPunct="1">
              <a:lnSpc>
                <a:spcPct val="80000"/>
              </a:lnSpc>
            </a:pPr>
            <a:r>
              <a:rPr lang="en-US" altLang="en-US" sz="1400" dirty="0">
                <a:solidFill>
                  <a:schemeClr val="tx1"/>
                </a:solidFill>
              </a:rPr>
              <a:t>Departmental Sponsor Email Address</a:t>
            </a:r>
          </a:p>
          <a:p>
            <a:pPr lvl="1" eaLnBrk="1" hangingPunct="1">
              <a:lnSpc>
                <a:spcPct val="80000"/>
              </a:lnSpc>
            </a:pPr>
            <a:endParaRPr lang="en-US" altLang="en-US" sz="1400" dirty="0"/>
          </a:p>
        </p:txBody>
      </p:sp>
      <p:sp>
        <p:nvSpPr>
          <p:cNvPr id="19458" name="Rectangle 2"/>
          <p:cNvSpPr>
            <a:spLocks noGrp="1" noChangeArrowheads="1"/>
          </p:cNvSpPr>
          <p:nvPr>
            <p:ph type="title"/>
          </p:nvPr>
        </p:nvSpPr>
        <p:spPr>
          <a:xfrm>
            <a:off x="152400" y="914400"/>
            <a:ext cx="9144000" cy="914400"/>
          </a:xfrm>
        </p:spPr>
        <p:txBody>
          <a:bodyPr/>
          <a:lstStyle/>
          <a:p>
            <a:pPr eaLnBrk="1" hangingPunct="1"/>
            <a:r>
              <a:rPr lang="en-US" altLang="en-US" sz="2800" dirty="0">
                <a:solidFill>
                  <a:schemeClr val="tx1"/>
                </a:solidFill>
                <a:latin typeface="+mn-lt"/>
              </a:rPr>
              <a:t>The Foreign National </a:t>
            </a:r>
            <a:r>
              <a:rPr lang="en-US" altLang="en-US" sz="2800" dirty="0" smtClean="0">
                <a:solidFill>
                  <a:schemeClr val="tx1"/>
                </a:solidFill>
                <a:latin typeface="+mn-lt"/>
              </a:rPr>
              <a:t>Visitor (FNV) </a:t>
            </a:r>
            <a:r>
              <a:rPr lang="en-US" altLang="en-US" sz="2800" dirty="0">
                <a:solidFill>
                  <a:schemeClr val="tx1"/>
                </a:solidFill>
                <a:latin typeface="+mn-lt"/>
              </a:rPr>
              <a:t>Process</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28" y="3048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dirty="0"/>
              <a:t>Security is Everyone's Responsibility! </a:t>
            </a:r>
          </a:p>
        </p:txBody>
      </p:sp>
      <p:sp>
        <p:nvSpPr>
          <p:cNvPr id="5" name="Slide Number Placeholder 4"/>
          <p:cNvSpPr>
            <a:spLocks noGrp="1"/>
          </p:cNvSpPr>
          <p:nvPr>
            <p:ph type="sldNum" sz="quarter" idx="12"/>
          </p:nvPr>
        </p:nvSpPr>
        <p:spPr/>
        <p:txBody>
          <a:bodyPr/>
          <a:lstStyle/>
          <a:p>
            <a:pPr>
              <a:defRPr/>
            </a:pPr>
            <a:fld id="{6D5D9339-BD39-4491-A272-B306BB4FE784}"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90600" y="609600"/>
            <a:ext cx="8153400" cy="1371600"/>
          </a:xfrm>
        </p:spPr>
        <p:txBody>
          <a:bodyPr/>
          <a:lstStyle/>
          <a:p>
            <a:pPr eaLnBrk="1" hangingPunct="1"/>
            <a:r>
              <a:rPr lang="en-US" altLang="en-US" dirty="0">
                <a:latin typeface="+mn-lt"/>
              </a:rPr>
              <a:t>The Foreign </a:t>
            </a:r>
            <a:r>
              <a:rPr lang="en-US" altLang="en-US" dirty="0">
                <a:solidFill>
                  <a:schemeClr val="tx1"/>
                </a:solidFill>
                <a:latin typeface="+mn-lt"/>
              </a:rPr>
              <a:t>National </a:t>
            </a:r>
            <a:r>
              <a:rPr lang="en-US" altLang="en-US" i="1" dirty="0">
                <a:solidFill>
                  <a:schemeClr val="tx1"/>
                </a:solidFill>
                <a:latin typeface="+mn-lt"/>
              </a:rPr>
              <a:t>Guest</a:t>
            </a:r>
            <a:r>
              <a:rPr lang="en-US" altLang="en-US" dirty="0">
                <a:solidFill>
                  <a:schemeClr val="tx1"/>
                </a:solidFill>
                <a:latin typeface="+mn-lt"/>
              </a:rPr>
              <a:t> Process</a:t>
            </a:r>
          </a:p>
        </p:txBody>
      </p:sp>
      <p:sp>
        <p:nvSpPr>
          <p:cNvPr id="20483" name="Rectangle 3"/>
          <p:cNvSpPr>
            <a:spLocks noGrp="1" noChangeArrowheads="1"/>
          </p:cNvSpPr>
          <p:nvPr>
            <p:ph idx="4294967295"/>
          </p:nvPr>
        </p:nvSpPr>
        <p:spPr>
          <a:xfrm>
            <a:off x="424384" y="1600200"/>
            <a:ext cx="8382000" cy="4572000"/>
          </a:xfrm>
        </p:spPr>
        <p:txBody>
          <a:bodyPr/>
          <a:lstStyle/>
          <a:p>
            <a:pPr algn="l" eaLnBrk="1" hangingPunct="1">
              <a:lnSpc>
                <a:spcPct val="80000"/>
              </a:lnSpc>
            </a:pPr>
            <a:r>
              <a:rPr lang="en-US" altLang="en-US" sz="1600" dirty="0" smtClean="0">
                <a:solidFill>
                  <a:schemeClr val="tx1"/>
                </a:solidFill>
              </a:rPr>
              <a:t>Departmental Sponsors submit </a:t>
            </a:r>
            <a:r>
              <a:rPr lang="en-US" altLang="en-US" sz="1600" dirty="0">
                <a:solidFill>
                  <a:schemeClr val="tx1"/>
                </a:solidFill>
              </a:rPr>
              <a:t>all information required of FNVs to the </a:t>
            </a:r>
            <a:r>
              <a:rPr lang="en-US" altLang="en-US" sz="1600" dirty="0" smtClean="0">
                <a:solidFill>
                  <a:schemeClr val="tx1"/>
                </a:solidFill>
              </a:rPr>
              <a:t>SSO </a:t>
            </a:r>
            <a:r>
              <a:rPr lang="en-US" altLang="en-US" sz="1600" dirty="0">
                <a:solidFill>
                  <a:schemeClr val="tx1"/>
                </a:solidFill>
              </a:rPr>
              <a:t>via their Designated </a:t>
            </a:r>
            <a:r>
              <a:rPr lang="en-US" altLang="en-US" sz="1600" dirty="0" smtClean="0">
                <a:solidFill>
                  <a:schemeClr val="tx1"/>
                </a:solidFill>
              </a:rPr>
              <a:t>Official, with the following additional information:</a:t>
            </a:r>
            <a:endParaRPr lang="en-US" altLang="en-US" sz="1600" dirty="0">
              <a:solidFill>
                <a:srgbClr val="FF0000"/>
              </a:solidFill>
            </a:endParaRPr>
          </a:p>
          <a:p>
            <a:pPr algn="l" eaLnBrk="1" hangingPunct="1">
              <a:lnSpc>
                <a:spcPct val="80000"/>
              </a:lnSpc>
            </a:pPr>
            <a:endParaRPr lang="en-US" altLang="en-US" sz="1600" dirty="0">
              <a:solidFill>
                <a:schemeClr val="tx1"/>
              </a:solidFill>
            </a:endParaRPr>
          </a:p>
          <a:p>
            <a:pPr lvl="1" algn="l" eaLnBrk="1" hangingPunct="1">
              <a:lnSpc>
                <a:spcPct val="80000"/>
              </a:lnSpc>
            </a:pPr>
            <a:r>
              <a:rPr lang="en-US" altLang="en-US" sz="1400" dirty="0">
                <a:solidFill>
                  <a:schemeClr val="tx1"/>
                </a:solidFill>
              </a:rPr>
              <a:t>Project/Program Description</a:t>
            </a:r>
          </a:p>
          <a:p>
            <a:pPr lvl="1" algn="l" eaLnBrk="1" hangingPunct="1">
              <a:lnSpc>
                <a:spcPct val="80000"/>
              </a:lnSpc>
            </a:pPr>
            <a:r>
              <a:rPr lang="en-US" altLang="en-US" sz="1400" dirty="0">
                <a:solidFill>
                  <a:schemeClr val="tx1"/>
                </a:solidFill>
              </a:rPr>
              <a:t>Benefit Statement</a:t>
            </a:r>
          </a:p>
          <a:p>
            <a:pPr lvl="1" algn="l" eaLnBrk="1" hangingPunct="1">
              <a:lnSpc>
                <a:spcPct val="80000"/>
              </a:lnSpc>
            </a:pPr>
            <a:r>
              <a:rPr lang="en-US" altLang="en-US" sz="1400" dirty="0">
                <a:solidFill>
                  <a:schemeClr val="tx1"/>
                </a:solidFill>
              </a:rPr>
              <a:t>Export Compliance Statement</a:t>
            </a:r>
          </a:p>
          <a:p>
            <a:pPr algn="l"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dirty="0">
                <a:solidFill>
                  <a:schemeClr val="tx1"/>
                </a:solidFill>
              </a:rPr>
              <a:t>Complete required paperwork for Guests (If excepted person – submit for confirmation)</a:t>
            </a:r>
            <a:endParaRPr lang="en-US" altLang="en-US" sz="1400" dirty="0">
              <a:solidFill>
                <a:schemeClr val="tx1"/>
              </a:solidFill>
            </a:endParaRPr>
          </a:p>
          <a:p>
            <a:pPr lvl="1" algn="l" eaLnBrk="1" hangingPunct="1">
              <a:lnSpc>
                <a:spcPct val="80000"/>
              </a:lnSpc>
              <a:buFontTx/>
              <a:buNone/>
            </a:pPr>
            <a:endParaRPr lang="en-US" altLang="en-US" sz="1400" dirty="0">
              <a:solidFill>
                <a:schemeClr val="tx1"/>
              </a:solidFill>
            </a:endParaRPr>
          </a:p>
          <a:p>
            <a:pPr lvl="1" algn="l" eaLnBrk="1" hangingPunct="1">
              <a:lnSpc>
                <a:spcPct val="80000"/>
              </a:lnSpc>
            </a:pPr>
            <a:r>
              <a:rPr lang="en-US" altLang="en-US" sz="1400" dirty="0">
                <a:solidFill>
                  <a:schemeClr val="tx1"/>
                </a:solidFill>
              </a:rPr>
              <a:t>Attachment 2 (Appendix B) </a:t>
            </a:r>
            <a:endParaRPr lang="en-US" altLang="en-US" sz="1600" dirty="0">
              <a:solidFill>
                <a:schemeClr val="tx1"/>
              </a:solidFill>
            </a:endParaRPr>
          </a:p>
          <a:p>
            <a:pPr lvl="1" algn="l" eaLnBrk="1" hangingPunct="1">
              <a:lnSpc>
                <a:spcPct val="80000"/>
              </a:lnSpc>
              <a:buFontTx/>
              <a:buNone/>
            </a:pPr>
            <a:endParaRPr lang="en-US" altLang="en-US" sz="1600" dirty="0">
              <a:solidFill>
                <a:schemeClr val="tx1"/>
              </a:solidFill>
            </a:endParaRPr>
          </a:p>
          <a:p>
            <a:pPr algn="l" eaLnBrk="1" hangingPunct="1">
              <a:lnSpc>
                <a:spcPct val="80000"/>
              </a:lnSpc>
            </a:pPr>
            <a:r>
              <a:rPr lang="en-US" altLang="en-US" sz="1600" dirty="0">
                <a:solidFill>
                  <a:schemeClr val="tx1"/>
                </a:solidFill>
              </a:rPr>
              <a:t>Notify the OSY SSO of an impending Guest and provide required information </a:t>
            </a:r>
            <a:r>
              <a:rPr lang="en-US" altLang="en-US" sz="1600" i="1" dirty="0">
                <a:solidFill>
                  <a:schemeClr val="tx1"/>
                </a:solidFill>
              </a:rPr>
              <a:t>at least 30 days prior </a:t>
            </a:r>
            <a:r>
              <a:rPr lang="en-US" altLang="en-US" sz="1600" dirty="0">
                <a:solidFill>
                  <a:schemeClr val="tx1"/>
                </a:solidFill>
              </a:rPr>
              <a:t>to access (</a:t>
            </a:r>
            <a:r>
              <a:rPr lang="en-US" altLang="en-US" sz="1600" dirty="0" smtClean="0">
                <a:solidFill>
                  <a:schemeClr val="tx1"/>
                </a:solidFill>
              </a:rPr>
              <a:t>A new request is required for any change in DS, project, location, date changes in excess of 30 days, etc.)</a:t>
            </a:r>
            <a:endParaRPr lang="en-US" altLang="en-US" sz="1600" dirty="0">
              <a:solidFill>
                <a:schemeClr val="tx1"/>
              </a:solidFill>
            </a:endParaRPr>
          </a:p>
          <a:p>
            <a:pPr algn="l"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dirty="0">
                <a:solidFill>
                  <a:schemeClr val="tx1"/>
                </a:solidFill>
              </a:rPr>
              <a:t>Once concurrence </a:t>
            </a:r>
            <a:r>
              <a:rPr lang="en-US" altLang="en-US" sz="1600" dirty="0" smtClean="0">
                <a:solidFill>
                  <a:schemeClr val="tx1"/>
                </a:solidFill>
              </a:rPr>
              <a:t>by </a:t>
            </a:r>
            <a:r>
              <a:rPr lang="en-US" altLang="en-US" sz="1600" dirty="0">
                <a:solidFill>
                  <a:schemeClr val="tx1"/>
                </a:solidFill>
              </a:rPr>
              <a:t>the SAO </a:t>
            </a:r>
            <a:r>
              <a:rPr lang="en-US" altLang="en-US" sz="1600" dirty="0" smtClean="0">
                <a:solidFill>
                  <a:schemeClr val="tx1"/>
                </a:solidFill>
              </a:rPr>
              <a:t>is received and </a:t>
            </a:r>
            <a:r>
              <a:rPr lang="en-US" altLang="en-US" sz="1600" dirty="0">
                <a:solidFill>
                  <a:schemeClr val="tx1"/>
                </a:solidFill>
              </a:rPr>
              <a:t>forwarded to </a:t>
            </a:r>
            <a:r>
              <a:rPr lang="en-US" altLang="en-US" sz="1600" dirty="0" smtClean="0">
                <a:solidFill>
                  <a:schemeClr val="tx1"/>
                </a:solidFill>
              </a:rPr>
              <a:t>OSY</a:t>
            </a:r>
            <a:r>
              <a:rPr lang="en-US" altLang="en-US" sz="1600" dirty="0">
                <a:solidFill>
                  <a:schemeClr val="tx1"/>
                </a:solidFill>
              </a:rPr>
              <a:t>, the DS must have completed </a:t>
            </a:r>
            <a:r>
              <a:rPr lang="en-US" altLang="en-US" sz="1600" dirty="0" smtClean="0">
                <a:solidFill>
                  <a:schemeClr val="tx1"/>
                </a:solidFill>
              </a:rPr>
              <a:t>Espionage Indicators briefing, which </a:t>
            </a:r>
            <a:r>
              <a:rPr lang="en-US" altLang="en-US" sz="1600" dirty="0">
                <a:solidFill>
                  <a:schemeClr val="tx1"/>
                </a:solidFill>
              </a:rPr>
              <a:t>is good for 1 year</a:t>
            </a:r>
          </a:p>
          <a:p>
            <a:pPr algn="l"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dirty="0">
                <a:solidFill>
                  <a:schemeClr val="tx1"/>
                </a:solidFill>
              </a:rPr>
              <a:t>Upon the Guest’s arrival, complete Attachment 3/Appendix C and forward to OSY</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84" y="3810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dirty="0"/>
              <a:t>Security is Everyone's Responsibility! </a:t>
            </a:r>
          </a:p>
        </p:txBody>
      </p:sp>
      <p:sp>
        <p:nvSpPr>
          <p:cNvPr id="5" name="Slide Number Placeholder 4"/>
          <p:cNvSpPr>
            <a:spLocks noGrp="1"/>
          </p:cNvSpPr>
          <p:nvPr>
            <p:ph type="sldNum" sz="quarter" idx="12"/>
          </p:nvPr>
        </p:nvSpPr>
        <p:spPr/>
        <p:txBody>
          <a:bodyPr/>
          <a:lstStyle/>
          <a:p>
            <a:pPr>
              <a:defRPr/>
            </a:pPr>
            <a:fld id="{E56CB66E-2487-4BA3-B7F8-DE653B08EA9C}"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65386" y="1752600"/>
            <a:ext cx="8610600" cy="4495800"/>
          </a:xfrm>
        </p:spPr>
        <p:txBody>
          <a:bodyPr/>
          <a:lstStyle/>
          <a:p>
            <a:pPr algn="l" eaLnBrk="1" hangingPunct="1">
              <a:lnSpc>
                <a:spcPct val="80000"/>
              </a:lnSpc>
            </a:pPr>
            <a:r>
              <a:rPr lang="en-US" altLang="en-US" b="1" dirty="0">
                <a:solidFill>
                  <a:schemeClr val="tx1"/>
                </a:solidFill>
              </a:rPr>
              <a:t>Take all reasonable steps to prevent foreign nationals from gaining access to unauthorized material (Department Sponsor enforces DAO 207-12)</a:t>
            </a:r>
          </a:p>
          <a:p>
            <a:pPr algn="l" eaLnBrk="1" hangingPunct="1">
              <a:lnSpc>
                <a:spcPct val="80000"/>
              </a:lnSpc>
              <a:buFont typeface="Wingdings" pitchFamily="2" charset="2"/>
              <a:buNone/>
            </a:pPr>
            <a:endParaRPr lang="en-US" altLang="en-US" sz="1600" b="1" dirty="0">
              <a:solidFill>
                <a:schemeClr val="tx1"/>
              </a:solidFill>
            </a:endParaRPr>
          </a:p>
          <a:p>
            <a:pPr lvl="1" algn="l" eaLnBrk="1" hangingPunct="1">
              <a:lnSpc>
                <a:spcPct val="80000"/>
              </a:lnSpc>
            </a:pPr>
            <a:r>
              <a:rPr lang="en-US" altLang="en-US" sz="1600" dirty="0">
                <a:solidFill>
                  <a:schemeClr val="tx1"/>
                </a:solidFill>
                <a:cs typeface="Arial" panose="020B0604020202020204" pitchFamily="34" charset="0"/>
              </a:rPr>
              <a:t>Direct: via assignment, disclosure, neglected or abandoned items</a:t>
            </a:r>
          </a:p>
          <a:p>
            <a:pPr lvl="1" algn="l" eaLnBrk="1" hangingPunct="1">
              <a:lnSpc>
                <a:spcPct val="80000"/>
              </a:lnSpc>
            </a:pPr>
            <a:endParaRPr lang="en-US" altLang="en-US" sz="1600" dirty="0">
              <a:solidFill>
                <a:schemeClr val="tx1"/>
              </a:solidFill>
              <a:cs typeface="Arial" panose="020B0604020202020204" pitchFamily="34" charset="0"/>
            </a:endParaRPr>
          </a:p>
          <a:p>
            <a:pPr lvl="1" algn="l" eaLnBrk="1" hangingPunct="1">
              <a:lnSpc>
                <a:spcPct val="80000"/>
              </a:lnSpc>
            </a:pPr>
            <a:r>
              <a:rPr lang="en-US" altLang="en-US" sz="1600" dirty="0">
                <a:solidFill>
                  <a:schemeClr val="tx1"/>
                </a:solidFill>
                <a:cs typeface="Arial" panose="020B0604020202020204" pitchFamily="34" charset="0"/>
              </a:rPr>
              <a:t>Indirect: via elicitation, eavesdropping, shoulder surfing</a:t>
            </a:r>
          </a:p>
          <a:p>
            <a:pPr lvl="1" algn="l" eaLnBrk="1" hangingPunct="1">
              <a:lnSpc>
                <a:spcPct val="80000"/>
              </a:lnSpc>
            </a:pPr>
            <a:endParaRPr lang="en-US" altLang="en-US" sz="1600" dirty="0">
              <a:solidFill>
                <a:schemeClr val="tx1"/>
              </a:solidFill>
              <a:cs typeface="Arial" panose="020B0604020202020204" pitchFamily="34" charset="0"/>
            </a:endParaRPr>
          </a:p>
          <a:p>
            <a:pPr lvl="1" algn="l" eaLnBrk="1" hangingPunct="1">
              <a:lnSpc>
                <a:spcPct val="80000"/>
              </a:lnSpc>
            </a:pPr>
            <a:r>
              <a:rPr lang="en-US" altLang="en-US" sz="1600" dirty="0">
                <a:solidFill>
                  <a:schemeClr val="tx1"/>
                </a:solidFill>
                <a:cs typeface="Arial" panose="020B0604020202020204" pitchFamily="34" charset="0"/>
              </a:rPr>
              <a:t>Foreign Nationals may not use personal communication, photographic, recording, or other electronic devices in those areas of Departmental facilities where classified, SBU, or otherwise controlled, proprietary, or not-for-public release data, information, or technology is present without the explicit authorization of their Departmental Sponsor.</a:t>
            </a:r>
          </a:p>
          <a:p>
            <a:pPr lvl="1" algn="l" eaLnBrk="1" hangingPunct="1">
              <a:lnSpc>
                <a:spcPct val="80000"/>
              </a:lnSpc>
            </a:pPr>
            <a:endParaRPr lang="en-US" altLang="en-US" sz="1600" dirty="0">
              <a:solidFill>
                <a:schemeClr val="tx1"/>
              </a:solidFill>
              <a:cs typeface="Arial" panose="020B0604020202020204" pitchFamily="34" charset="0"/>
            </a:endParaRPr>
          </a:p>
          <a:p>
            <a:pPr lvl="1" algn="l" eaLnBrk="1" hangingPunct="1">
              <a:lnSpc>
                <a:spcPct val="80000"/>
              </a:lnSpc>
            </a:pPr>
            <a:r>
              <a:rPr lang="en-US" altLang="en-US" sz="1600" dirty="0">
                <a:solidFill>
                  <a:schemeClr val="tx1"/>
                </a:solidFill>
                <a:cs typeface="Arial" panose="020B0604020202020204" pitchFamily="34" charset="0"/>
              </a:rPr>
              <a:t>The release of information is what is covered under the DAO, not just the location of the release.  Communications taking place off site and/or electronically, are still covered under the DAO.</a:t>
            </a:r>
          </a:p>
          <a:p>
            <a:pPr lvl="1" algn="l" eaLnBrk="1" hangingPunct="1">
              <a:lnSpc>
                <a:spcPct val="80000"/>
              </a:lnSpc>
            </a:pPr>
            <a:endParaRPr lang="en-US" altLang="en-US" sz="1600" dirty="0">
              <a:solidFill>
                <a:schemeClr val="tx1"/>
              </a:solidFill>
              <a:cs typeface="Arial" panose="020B0604020202020204" pitchFamily="34" charset="0"/>
            </a:endParaRPr>
          </a:p>
          <a:p>
            <a:pPr lvl="1" algn="l" eaLnBrk="1" hangingPunct="1">
              <a:lnSpc>
                <a:spcPct val="80000"/>
              </a:lnSpc>
            </a:pPr>
            <a:r>
              <a:rPr lang="en-US" altLang="en-US" sz="1600" dirty="0">
                <a:solidFill>
                  <a:schemeClr val="tx1"/>
                </a:solidFill>
                <a:cs typeface="Arial" panose="020B0604020202020204" pitchFamily="34" charset="0"/>
              </a:rPr>
              <a:t>Logical </a:t>
            </a:r>
            <a:r>
              <a:rPr lang="en-US" altLang="en-US" sz="1600" dirty="0" smtClean="0">
                <a:solidFill>
                  <a:schemeClr val="tx1"/>
                </a:solidFill>
                <a:cs typeface="Arial" panose="020B0604020202020204" pitchFamily="34" charset="0"/>
              </a:rPr>
              <a:t>Access only </a:t>
            </a:r>
            <a:r>
              <a:rPr lang="en-US" altLang="en-US" sz="1600" dirty="0">
                <a:solidFill>
                  <a:schemeClr val="tx1"/>
                </a:solidFill>
                <a:cs typeface="Arial" panose="020B0604020202020204" pitchFamily="34" charset="0"/>
              </a:rPr>
              <a:t>requests are reportable under the </a:t>
            </a:r>
            <a:r>
              <a:rPr lang="en-US" altLang="en-US" sz="1600" dirty="0" smtClean="0">
                <a:solidFill>
                  <a:schemeClr val="tx1"/>
                </a:solidFill>
                <a:cs typeface="Arial" panose="020B0604020202020204" pitchFamily="34" charset="0"/>
              </a:rPr>
              <a:t>DAO, however, OSY does not approve Logical Access;  approval is required by your OCIO</a:t>
            </a:r>
            <a:endParaRPr lang="en-US" altLang="en-US" sz="1600" dirty="0">
              <a:solidFill>
                <a:schemeClr val="tx1"/>
              </a:solidFill>
              <a:cs typeface="Arial" panose="020B0604020202020204" pitchFamily="34" charset="0"/>
            </a:endParaRPr>
          </a:p>
          <a:p>
            <a:pPr lvl="1" algn="l" eaLnBrk="1" hangingPunct="1">
              <a:lnSpc>
                <a:spcPct val="80000"/>
              </a:lnSpc>
            </a:pPr>
            <a:endParaRPr lang="en-US" altLang="en-US" sz="1400" dirty="0">
              <a:solidFill>
                <a:schemeClr val="tx1"/>
              </a:solidFill>
              <a:cs typeface="Arial" panose="020B0604020202020204" pitchFamily="34" charset="0"/>
            </a:endParaRPr>
          </a:p>
          <a:p>
            <a:pPr lvl="1" algn="l" eaLnBrk="1" hangingPunct="1">
              <a:lnSpc>
                <a:spcPct val="80000"/>
              </a:lnSpc>
              <a:buFont typeface="Wingdings" pitchFamily="2" charset="2"/>
              <a:buNone/>
            </a:pPr>
            <a:endParaRPr lang="en-US" altLang="en-US" sz="1600" dirty="0">
              <a:solidFill>
                <a:schemeClr val="tx1"/>
              </a:solidFill>
            </a:endParaRPr>
          </a:p>
          <a:p>
            <a:pPr lvl="1" algn="l" eaLnBrk="1" hangingPunct="1">
              <a:lnSpc>
                <a:spcPct val="80000"/>
              </a:lnSpc>
            </a:pPr>
            <a:endParaRPr lang="en-US" altLang="en-US" sz="1600" dirty="0">
              <a:solidFill>
                <a:schemeClr val="tx1"/>
              </a:solidFill>
            </a:endParaRPr>
          </a:p>
          <a:p>
            <a:pPr lvl="1" eaLnBrk="1" hangingPunct="1">
              <a:lnSpc>
                <a:spcPct val="80000"/>
              </a:lnSpc>
              <a:buFont typeface="Wingdings" pitchFamily="2" charset="2"/>
              <a:buNone/>
            </a:pPr>
            <a:endParaRPr lang="en-US" altLang="en-US" sz="1300" b="1" dirty="0"/>
          </a:p>
        </p:txBody>
      </p:sp>
      <p:sp>
        <p:nvSpPr>
          <p:cNvPr id="22530" name="Rectangle 2"/>
          <p:cNvSpPr>
            <a:spLocks noGrp="1" noChangeArrowheads="1"/>
          </p:cNvSpPr>
          <p:nvPr>
            <p:ph type="title"/>
          </p:nvPr>
        </p:nvSpPr>
        <p:spPr>
          <a:xfrm>
            <a:off x="685800" y="533400"/>
            <a:ext cx="8229600" cy="1143000"/>
          </a:xfrm>
        </p:spPr>
        <p:txBody>
          <a:bodyPr/>
          <a:lstStyle/>
          <a:p>
            <a:pPr eaLnBrk="1" hangingPunct="1"/>
            <a:r>
              <a:rPr lang="en-US" altLang="en-US" dirty="0">
                <a:solidFill>
                  <a:schemeClr val="tx1"/>
                </a:solidFill>
                <a:latin typeface="+mn-lt"/>
              </a:rPr>
              <a:t> Departmental </a:t>
            </a:r>
            <a:r>
              <a:rPr lang="en-US" altLang="en-US" dirty="0" smtClean="0">
                <a:solidFill>
                  <a:schemeClr val="tx1"/>
                </a:solidFill>
                <a:latin typeface="+mn-lt"/>
              </a:rPr>
              <a:t>Sponsor </a:t>
            </a:r>
            <a:r>
              <a:rPr lang="en-US" altLang="en-US" dirty="0">
                <a:solidFill>
                  <a:schemeClr val="tx1"/>
                </a:solidFill>
                <a:latin typeface="+mn-lt"/>
              </a:rPr>
              <a:t>Responsibilities</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28600" y="1905000"/>
            <a:ext cx="8610600" cy="3962400"/>
          </a:xfrm>
        </p:spPr>
        <p:txBody>
          <a:bodyPr/>
          <a:lstStyle/>
          <a:p>
            <a:pPr algn="l" eaLnBrk="1" hangingPunct="1">
              <a:lnSpc>
                <a:spcPct val="80000"/>
              </a:lnSpc>
            </a:pPr>
            <a:r>
              <a:rPr lang="en-US" altLang="en-US" b="1" dirty="0">
                <a:solidFill>
                  <a:schemeClr val="tx1"/>
                </a:solidFill>
              </a:rPr>
              <a:t>Take all reasonable steps to prevent foreign nationals from gaining access to unauthorized material (Sponsor ensures compliance with </a:t>
            </a:r>
            <a:r>
              <a:rPr lang="en-US" altLang="en-US" b="1" dirty="0" smtClean="0">
                <a:solidFill>
                  <a:schemeClr val="tx1"/>
                </a:solidFill>
              </a:rPr>
              <a:t>applicable export and deemed export controls</a:t>
            </a:r>
            <a:endParaRPr lang="en-US" altLang="en-US" b="1" dirty="0">
              <a:solidFill>
                <a:schemeClr val="tx1"/>
              </a:solidFill>
            </a:endParaRPr>
          </a:p>
          <a:p>
            <a:pPr marL="457200" lvl="1" indent="0" algn="l" eaLnBrk="1" hangingPunct="1">
              <a:lnSpc>
                <a:spcPct val="80000"/>
              </a:lnSpc>
              <a:buNone/>
            </a:pPr>
            <a:endParaRPr lang="en-US" altLang="en-US" sz="1600" dirty="0">
              <a:solidFill>
                <a:schemeClr val="tx1"/>
              </a:solidFill>
              <a:cs typeface="Arial" panose="020B0604020202020204" pitchFamily="34" charset="0"/>
            </a:endParaRPr>
          </a:p>
          <a:p>
            <a:pPr lvl="1" algn="l" eaLnBrk="1" hangingPunct="1">
              <a:lnSpc>
                <a:spcPct val="80000"/>
              </a:lnSpc>
            </a:pPr>
            <a:r>
              <a:rPr lang="en-US" altLang="en-US" sz="1600" dirty="0">
                <a:solidFill>
                  <a:schemeClr val="tx1"/>
                </a:solidFill>
                <a:cs typeface="Arial" panose="020B0604020202020204" pitchFamily="34" charset="0"/>
              </a:rPr>
              <a:t>All employees, with special emphasis on the DS, are responsible for being aware of the export-control implications of their work; and for ensuring that their activities are in compliance with all applicable export rules and regulations contained in the </a:t>
            </a:r>
            <a:r>
              <a:rPr lang="en-US" altLang="en-US" sz="1600" dirty="0" smtClean="0">
                <a:solidFill>
                  <a:schemeClr val="tx1"/>
                </a:solidFill>
                <a:cs typeface="Arial" panose="020B0604020202020204" pitchFamily="34" charset="0"/>
              </a:rPr>
              <a:t>Export Administration Regulations (EAR)  </a:t>
            </a:r>
            <a:r>
              <a:rPr lang="en-US" altLang="en-US" sz="1600" dirty="0">
                <a:solidFill>
                  <a:schemeClr val="tx1"/>
                </a:solidFill>
                <a:cs typeface="Arial" panose="020B0604020202020204" pitchFamily="34" charset="0"/>
              </a:rPr>
              <a:t>and other export control regimes i.e. International Traffic in Arms Regulation (ITAR), Office of Foreign Assets Control (OFAC) etc.</a:t>
            </a:r>
          </a:p>
          <a:p>
            <a:pPr lvl="1" algn="l" eaLnBrk="1" hangingPunct="1">
              <a:lnSpc>
                <a:spcPct val="80000"/>
              </a:lnSpc>
            </a:pPr>
            <a:endParaRPr lang="en-US" altLang="en-US" sz="1600" dirty="0">
              <a:solidFill>
                <a:schemeClr val="tx1"/>
              </a:solidFill>
              <a:cs typeface="Arial" panose="020B0604020202020204" pitchFamily="34" charset="0"/>
            </a:endParaRPr>
          </a:p>
          <a:p>
            <a:pPr lvl="1" algn="l">
              <a:lnSpc>
                <a:spcPct val="80000"/>
              </a:lnSpc>
            </a:pPr>
            <a:r>
              <a:rPr lang="en-US" altLang="en-US" sz="1600" dirty="0">
                <a:solidFill>
                  <a:schemeClr val="tx1"/>
                </a:solidFill>
                <a:cs typeface="Arial" panose="020B0604020202020204" pitchFamily="34" charset="0"/>
              </a:rPr>
              <a:t>Release of Technology or Software – Technology or software </a:t>
            </a:r>
            <a:r>
              <a:rPr lang="en-US" altLang="en-US" sz="1600" dirty="0" smtClean="0">
                <a:solidFill>
                  <a:schemeClr val="tx1"/>
                </a:solidFill>
                <a:cs typeface="Arial" panose="020B0604020202020204" pitchFamily="34" charset="0"/>
              </a:rPr>
              <a:t>may be released for export </a:t>
            </a:r>
            <a:r>
              <a:rPr lang="en-US" altLang="en-US" sz="1600" dirty="0">
                <a:solidFill>
                  <a:schemeClr val="tx1"/>
                </a:solidFill>
                <a:cs typeface="Arial" panose="020B0604020202020204" pitchFamily="34" charset="0"/>
              </a:rPr>
              <a:t>through:</a:t>
            </a:r>
          </a:p>
          <a:p>
            <a:pPr lvl="2" algn="l" eaLnBrk="1" hangingPunct="1">
              <a:lnSpc>
                <a:spcPct val="80000"/>
              </a:lnSpc>
            </a:pPr>
            <a:endParaRPr lang="en-US" altLang="en-US" sz="1400" dirty="0">
              <a:solidFill>
                <a:schemeClr val="tx1"/>
              </a:solidFill>
              <a:cs typeface="Arial" panose="020B0604020202020204" pitchFamily="34" charset="0"/>
            </a:endParaRPr>
          </a:p>
          <a:p>
            <a:pPr lvl="3" algn="l" eaLnBrk="1" hangingPunct="1">
              <a:lnSpc>
                <a:spcPct val="80000"/>
              </a:lnSpc>
            </a:pPr>
            <a:r>
              <a:rPr lang="en-US" altLang="en-US" sz="1400" dirty="0">
                <a:solidFill>
                  <a:schemeClr val="tx1"/>
                </a:solidFill>
                <a:cs typeface="Arial" panose="020B0604020202020204" pitchFamily="34" charset="0"/>
              </a:rPr>
              <a:t>Visual inspection by foreign nationals of U.S.-origin equipment and facilities;</a:t>
            </a:r>
          </a:p>
          <a:p>
            <a:pPr lvl="3" algn="l" eaLnBrk="1" hangingPunct="1">
              <a:lnSpc>
                <a:spcPct val="80000"/>
              </a:lnSpc>
            </a:pPr>
            <a:r>
              <a:rPr lang="en-US" altLang="en-US" sz="1400" dirty="0" smtClean="0">
                <a:solidFill>
                  <a:schemeClr val="tx1"/>
                </a:solidFill>
                <a:cs typeface="Arial" panose="020B0604020202020204" pitchFamily="34" charset="0"/>
              </a:rPr>
              <a:t>Oral/Written </a:t>
            </a:r>
            <a:r>
              <a:rPr lang="en-US" altLang="en-US" sz="1400" dirty="0">
                <a:solidFill>
                  <a:schemeClr val="tx1"/>
                </a:solidFill>
                <a:cs typeface="Arial" panose="020B0604020202020204" pitchFamily="34" charset="0"/>
              </a:rPr>
              <a:t>exchanges of information in the United States or abroad; or</a:t>
            </a:r>
          </a:p>
          <a:p>
            <a:pPr lvl="3" algn="l" eaLnBrk="1" hangingPunct="1">
              <a:lnSpc>
                <a:spcPct val="80000"/>
              </a:lnSpc>
            </a:pPr>
            <a:r>
              <a:rPr lang="en-US" altLang="en-US" sz="1400" dirty="0">
                <a:solidFill>
                  <a:schemeClr val="tx1"/>
                </a:solidFill>
                <a:cs typeface="Arial" panose="020B0604020202020204" pitchFamily="34" charset="0"/>
              </a:rPr>
              <a:t>The application to situations abroad of personal knowledge or technical experience acquired in the United States. </a:t>
            </a:r>
            <a:endParaRPr lang="en-US" altLang="en-US" sz="1400" dirty="0">
              <a:solidFill>
                <a:schemeClr val="tx1"/>
              </a:solidFill>
            </a:endParaRPr>
          </a:p>
          <a:p>
            <a:pPr lvl="1" algn="l" eaLnBrk="1" hangingPunct="1">
              <a:lnSpc>
                <a:spcPct val="80000"/>
              </a:lnSpc>
            </a:pPr>
            <a:endParaRPr lang="en-US" altLang="en-US" sz="1600" dirty="0">
              <a:solidFill>
                <a:schemeClr val="tx1"/>
              </a:solidFill>
            </a:endParaRPr>
          </a:p>
          <a:p>
            <a:pPr lvl="1" eaLnBrk="1" hangingPunct="1">
              <a:lnSpc>
                <a:spcPct val="80000"/>
              </a:lnSpc>
              <a:buFont typeface="Wingdings" pitchFamily="2" charset="2"/>
              <a:buNone/>
            </a:pPr>
            <a:endParaRPr lang="en-US" altLang="en-US" sz="1300" b="1" dirty="0"/>
          </a:p>
        </p:txBody>
      </p:sp>
      <p:sp>
        <p:nvSpPr>
          <p:cNvPr id="22530" name="Rectangle 2"/>
          <p:cNvSpPr>
            <a:spLocks noGrp="1" noChangeArrowheads="1"/>
          </p:cNvSpPr>
          <p:nvPr>
            <p:ph type="title"/>
          </p:nvPr>
        </p:nvSpPr>
        <p:spPr>
          <a:xfrm>
            <a:off x="609600" y="609600"/>
            <a:ext cx="8229600" cy="1143000"/>
          </a:xfrm>
        </p:spPr>
        <p:txBody>
          <a:bodyPr/>
          <a:lstStyle/>
          <a:p>
            <a:pPr eaLnBrk="1" hangingPunct="1"/>
            <a:r>
              <a:rPr lang="en-US" altLang="en-US" dirty="0">
                <a:solidFill>
                  <a:schemeClr val="tx1"/>
                </a:solidFill>
                <a:latin typeface="+mn-lt"/>
              </a:rPr>
              <a:t> </a:t>
            </a:r>
            <a:r>
              <a:rPr lang="en-US" altLang="en-US" dirty="0">
                <a:solidFill>
                  <a:prstClr val="black"/>
                </a:solidFill>
                <a:latin typeface="Times New Roman"/>
              </a:rPr>
              <a:t>Departmental </a:t>
            </a:r>
            <a:r>
              <a:rPr lang="en-US" altLang="en-US" dirty="0" smtClean="0">
                <a:solidFill>
                  <a:schemeClr val="tx1"/>
                </a:solidFill>
                <a:latin typeface="Times New Roman"/>
              </a:rPr>
              <a:t>Sponsor </a:t>
            </a:r>
            <a:r>
              <a:rPr lang="en-US" altLang="en-US" dirty="0" smtClean="0">
                <a:solidFill>
                  <a:prstClr val="black"/>
                </a:solidFill>
                <a:latin typeface="Times New Roman"/>
              </a:rPr>
              <a:t>Responsibilities</a:t>
            </a:r>
            <a:endParaRPr lang="en-US" altLang="en-US" dirty="0">
              <a:solidFill>
                <a:schemeClr val="tx1"/>
              </a:solidFill>
              <a:latin typeface="+mn-lt"/>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28</a:t>
            </a:fld>
            <a:endParaRPr lang="en-US" dirty="0"/>
          </a:p>
        </p:txBody>
      </p:sp>
    </p:spTree>
    <p:extLst>
      <p:ext uri="{BB962C8B-B14F-4D97-AF65-F5344CB8AC3E}">
        <p14:creationId xmlns:p14="http://schemas.microsoft.com/office/powerpoint/2010/main" val="2929927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914400"/>
            <a:ext cx="5181600" cy="685800"/>
          </a:xfrm>
        </p:spPr>
        <p:txBody>
          <a:bodyPr/>
          <a:lstStyle/>
          <a:p>
            <a:pPr eaLnBrk="1" hangingPunct="1"/>
            <a:r>
              <a:rPr lang="en-US" altLang="en-US" sz="2400" b="1" dirty="0" smtClean="0">
                <a:solidFill>
                  <a:srgbClr val="000000"/>
                </a:solidFill>
                <a:latin typeface="Times New Roman" pitchFamily="18" charset="0"/>
                <a:cs typeface="Times New Roman" pitchFamily="18" charset="0"/>
              </a:rPr>
              <a:t>Why is Escorting Important?</a:t>
            </a:r>
          </a:p>
        </p:txBody>
      </p:sp>
      <p:pic>
        <p:nvPicPr>
          <p:cNvPr id="7" name="Picture 6"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8" name="Slide Number Placeholder 5"/>
          <p:cNvSpPr txBox="1">
            <a:spLocks/>
          </p:cNvSpPr>
          <p:nvPr/>
        </p:nvSpPr>
        <p:spPr>
          <a:xfrm>
            <a:off x="8421688" y="6172200"/>
            <a:ext cx="493712" cy="457200"/>
          </a:xfrm>
          <a:prstGeom prst="rect">
            <a:avLst/>
          </a:prstGeom>
          <a:noFill/>
        </p:spPr>
        <p:txBody>
          <a:bodyPr/>
          <a:lstStyle/>
          <a:p>
            <a:pPr fontAlgn="auto">
              <a:spcBef>
                <a:spcPts val="0"/>
              </a:spcBef>
              <a:spcAft>
                <a:spcPts val="0"/>
              </a:spcAft>
              <a:defRPr/>
            </a:pPr>
            <a:fld id="{FBEC51A1-0166-4D47-94FE-936B27CB26A4}" type="slidenum">
              <a:rPr lang="en-US">
                <a:solidFill>
                  <a:schemeClr val="tx2"/>
                </a:solidFill>
                <a:latin typeface="+mn-lt"/>
                <a:cs typeface="+mn-cs"/>
              </a:rPr>
              <a:pPr fontAlgn="auto">
                <a:spcBef>
                  <a:spcPts val="0"/>
                </a:spcBef>
                <a:spcAft>
                  <a:spcPts val="0"/>
                </a:spcAft>
                <a:defRPr/>
              </a:pPr>
              <a:t>29</a:t>
            </a:fld>
            <a:endParaRPr lang="en-US" dirty="0">
              <a:solidFill>
                <a:schemeClr val="tx2"/>
              </a:solidFill>
              <a:latin typeface="+mn-lt"/>
              <a:cs typeface="+mn-cs"/>
            </a:endParaRPr>
          </a:p>
        </p:txBody>
      </p:sp>
      <p:sp>
        <p:nvSpPr>
          <p:cNvPr id="10" name="Rectangle 3"/>
          <p:cNvSpPr txBox="1">
            <a:spLocks noChangeArrowheads="1"/>
          </p:cNvSpPr>
          <p:nvPr/>
        </p:nvSpPr>
        <p:spPr bwMode="auto">
          <a:xfrm>
            <a:off x="722313" y="2209800"/>
            <a:ext cx="7699375" cy="3962400"/>
          </a:xfrm>
          <a:prstGeom prst="rect">
            <a:avLst/>
          </a:prstGeom>
          <a:noFill/>
          <a:ln w="9525">
            <a:noFill/>
            <a:miter lim="800000"/>
            <a:headEnd/>
            <a:tailEnd/>
          </a:ln>
        </p:spPr>
        <p:txBody>
          <a:bodyPr/>
          <a:lstStyle/>
          <a:p>
            <a:pPr>
              <a:spcBef>
                <a:spcPct val="20000"/>
              </a:spcBef>
              <a:spcAft>
                <a:spcPts val="600"/>
              </a:spcAft>
              <a:defRPr/>
            </a:pPr>
            <a:r>
              <a:rPr lang="en-US" kern="0" dirty="0" smtClean="0">
                <a:solidFill>
                  <a:srgbClr val="000000"/>
                </a:solidFill>
                <a:latin typeface="Times New Roman"/>
                <a:cs typeface="+mn-cs"/>
              </a:rPr>
              <a:t>Why Sponsors are Required to Escort:</a:t>
            </a:r>
          </a:p>
          <a:p>
            <a:pPr marL="914400" lvl="1" indent="-457200">
              <a:spcBef>
                <a:spcPct val="20000"/>
              </a:spcBef>
              <a:spcAft>
                <a:spcPts val="600"/>
              </a:spcAft>
              <a:buAutoNum type="arabicPeriod"/>
              <a:defRPr/>
            </a:pPr>
            <a:r>
              <a:rPr lang="en-US" b="1" kern="0" dirty="0" smtClean="0">
                <a:solidFill>
                  <a:srgbClr val="000000"/>
                </a:solidFill>
                <a:latin typeface="Times New Roman"/>
                <a:cs typeface="+mn-cs"/>
              </a:rPr>
              <a:t>Deterrent </a:t>
            </a:r>
            <a:r>
              <a:rPr lang="en-US" kern="0" dirty="0" smtClean="0">
                <a:solidFill>
                  <a:srgbClr val="000000"/>
                </a:solidFill>
                <a:latin typeface="Times New Roman"/>
                <a:cs typeface="+mn-cs"/>
              </a:rPr>
              <a:t>–</a:t>
            </a:r>
            <a:r>
              <a:rPr lang="en-US" b="1" kern="0" dirty="0" smtClean="0">
                <a:solidFill>
                  <a:srgbClr val="000000"/>
                </a:solidFill>
                <a:latin typeface="Times New Roman"/>
                <a:cs typeface="+mn-cs"/>
              </a:rPr>
              <a:t> </a:t>
            </a:r>
            <a:r>
              <a:rPr lang="en-US" kern="0" dirty="0" smtClean="0">
                <a:solidFill>
                  <a:srgbClr val="000000"/>
                </a:solidFill>
                <a:latin typeface="Times New Roman"/>
                <a:cs typeface="+mn-cs"/>
              </a:rPr>
              <a:t>Escorting serves to deter </a:t>
            </a:r>
            <a:r>
              <a:rPr lang="en-US" kern="0" dirty="0">
                <a:solidFill>
                  <a:srgbClr val="000000"/>
                </a:solidFill>
                <a:latin typeface="Times New Roman"/>
                <a:cs typeface="+mn-cs"/>
              </a:rPr>
              <a:t>nefarious </a:t>
            </a:r>
            <a:r>
              <a:rPr lang="en-US" kern="0" dirty="0" smtClean="0">
                <a:solidFill>
                  <a:srgbClr val="000000"/>
                </a:solidFill>
                <a:latin typeface="Times New Roman"/>
                <a:cs typeface="+mn-cs"/>
              </a:rPr>
              <a:t>actors and violations of DAO 207-12</a:t>
            </a:r>
          </a:p>
          <a:p>
            <a:pPr marL="914400" lvl="1" indent="-457200">
              <a:spcBef>
                <a:spcPct val="20000"/>
              </a:spcBef>
              <a:spcAft>
                <a:spcPts val="600"/>
              </a:spcAft>
              <a:buAutoNum type="arabicPeriod"/>
              <a:defRPr/>
            </a:pPr>
            <a:r>
              <a:rPr lang="en-US" b="1" kern="0" dirty="0" smtClean="0">
                <a:solidFill>
                  <a:srgbClr val="000000"/>
                </a:solidFill>
                <a:latin typeface="Times New Roman"/>
                <a:cs typeface="+mn-cs"/>
              </a:rPr>
              <a:t>Control</a:t>
            </a:r>
            <a:r>
              <a:rPr lang="en-US" kern="0" dirty="0" smtClean="0">
                <a:solidFill>
                  <a:srgbClr val="000000"/>
                </a:solidFill>
                <a:latin typeface="Times New Roman"/>
                <a:cs typeface="+mn-cs"/>
              </a:rPr>
              <a:t> – Escorting enables sponsors to control where foreign national visitors and guests go within DOC facilities as well as what they see while there</a:t>
            </a:r>
          </a:p>
          <a:p>
            <a:pPr marL="914400" lvl="1" indent="-457200">
              <a:spcBef>
                <a:spcPct val="20000"/>
              </a:spcBef>
              <a:spcAft>
                <a:spcPts val="600"/>
              </a:spcAft>
              <a:buAutoNum type="arabicPeriod"/>
              <a:defRPr/>
            </a:pPr>
            <a:r>
              <a:rPr lang="en-US" b="1" kern="0" dirty="0" smtClean="0">
                <a:solidFill>
                  <a:srgbClr val="000000"/>
                </a:solidFill>
                <a:latin typeface="Times New Roman"/>
                <a:cs typeface="+mn-cs"/>
              </a:rPr>
              <a:t>Investigative Reasons</a:t>
            </a:r>
            <a:r>
              <a:rPr lang="en-US" kern="0" dirty="0" smtClean="0">
                <a:solidFill>
                  <a:srgbClr val="000000"/>
                </a:solidFill>
                <a:latin typeface="Times New Roman"/>
                <a:cs typeface="+mn-cs"/>
              </a:rPr>
              <a:t> </a:t>
            </a:r>
            <a:r>
              <a:rPr lang="en-US" b="1" kern="0" dirty="0" smtClean="0">
                <a:solidFill>
                  <a:srgbClr val="000000"/>
                </a:solidFill>
                <a:latin typeface="Times New Roman"/>
                <a:cs typeface="+mn-cs"/>
              </a:rPr>
              <a:t>– </a:t>
            </a:r>
            <a:r>
              <a:rPr lang="en-US" kern="0" dirty="0" smtClean="0">
                <a:solidFill>
                  <a:srgbClr val="000000"/>
                </a:solidFill>
                <a:latin typeface="Times New Roman"/>
                <a:cs typeface="+mn-cs"/>
              </a:rPr>
              <a:t>If necessary, sponsors and/or escorts should be able to relay to OSY:</a:t>
            </a:r>
          </a:p>
          <a:p>
            <a:pPr marL="1200150" lvl="2" indent="-285750">
              <a:spcBef>
                <a:spcPct val="20000"/>
              </a:spcBef>
              <a:buFont typeface="Courier New" panose="02070309020205020404" pitchFamily="49" charset="0"/>
              <a:buChar char="o"/>
              <a:defRPr/>
            </a:pPr>
            <a:r>
              <a:rPr lang="en-US" kern="0" dirty="0" smtClean="0">
                <a:solidFill>
                  <a:srgbClr val="000000"/>
                </a:solidFill>
                <a:latin typeface="Times New Roman"/>
                <a:cs typeface="+mn-cs"/>
              </a:rPr>
              <a:t>What the foreign national has been working on</a:t>
            </a:r>
          </a:p>
          <a:p>
            <a:pPr marL="1200150" lvl="2" indent="-285750">
              <a:spcBef>
                <a:spcPct val="20000"/>
              </a:spcBef>
              <a:buFont typeface="Courier New" panose="02070309020205020404" pitchFamily="49" charset="0"/>
              <a:buChar char="o"/>
              <a:defRPr/>
            </a:pPr>
            <a:r>
              <a:rPr lang="en-US" kern="0" dirty="0" smtClean="0">
                <a:solidFill>
                  <a:srgbClr val="000000"/>
                </a:solidFill>
                <a:latin typeface="Times New Roman"/>
                <a:cs typeface="+mn-cs"/>
              </a:rPr>
              <a:t>Where the foreign national has been within a given DOC facility</a:t>
            </a:r>
          </a:p>
          <a:p>
            <a:pPr marL="1200150" lvl="2" indent="-285750">
              <a:spcBef>
                <a:spcPct val="20000"/>
              </a:spcBef>
              <a:buFont typeface="Courier New" panose="02070309020205020404" pitchFamily="49" charset="0"/>
              <a:buChar char="o"/>
              <a:defRPr/>
            </a:pPr>
            <a:r>
              <a:rPr lang="en-US" kern="0" dirty="0" smtClean="0">
                <a:solidFill>
                  <a:srgbClr val="000000"/>
                </a:solidFill>
                <a:latin typeface="Times New Roman"/>
                <a:cs typeface="+mn-cs"/>
              </a:rPr>
              <a:t>Who the foreign national has been interacting with</a:t>
            </a:r>
            <a:endParaRPr lang="en-US" sz="1600" kern="0" dirty="0">
              <a:solidFill>
                <a:srgbClr val="000000"/>
              </a:solidFill>
              <a:latin typeface="Times New Roman"/>
              <a:cs typeface="+mn-cs"/>
            </a:endParaRPr>
          </a:p>
        </p:txBody>
      </p:sp>
      <p:sp>
        <p:nvSpPr>
          <p:cNvPr id="11"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170936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FBC7B8F8-9B69-44B6-80FD-019B2726B3D4}" type="slidenum">
              <a:rPr lang="en-US">
                <a:solidFill>
                  <a:schemeClr val="tx2"/>
                </a:solidFill>
                <a:latin typeface="+mn-lt"/>
                <a:cs typeface="+mn-cs"/>
              </a:rPr>
              <a:pPr fontAlgn="auto">
                <a:spcBef>
                  <a:spcPts val="0"/>
                </a:spcBef>
                <a:spcAft>
                  <a:spcPts val="0"/>
                </a:spcAft>
                <a:defRPr/>
              </a:pPr>
              <a:t>3</a:t>
            </a:fld>
            <a:endParaRPr lang="en-US" dirty="0">
              <a:solidFill>
                <a:schemeClr val="tx2"/>
              </a:solidFill>
              <a:latin typeface="+mn-lt"/>
              <a:cs typeface="+mn-cs"/>
            </a:endParaRPr>
          </a:p>
        </p:txBody>
      </p:sp>
      <p:sp>
        <p:nvSpPr>
          <p:cNvPr id="5123" name="Rectangle 2"/>
          <p:cNvSpPr>
            <a:spLocks noGrp="1" noChangeArrowheads="1"/>
          </p:cNvSpPr>
          <p:nvPr>
            <p:ph type="title"/>
          </p:nvPr>
        </p:nvSpPr>
        <p:spPr>
          <a:xfrm>
            <a:off x="1981200" y="914400"/>
            <a:ext cx="5181600" cy="685800"/>
          </a:xfrm>
        </p:spPr>
        <p:txBody>
          <a:bodyPr/>
          <a:lstStyle/>
          <a:p>
            <a:pPr eaLnBrk="1" hangingPunct="1"/>
            <a:r>
              <a:rPr lang="en-US" altLang="en-US" sz="2400" b="1" dirty="0" smtClean="0">
                <a:solidFill>
                  <a:srgbClr val="000000"/>
                </a:solidFill>
                <a:latin typeface="Times New Roman" pitchFamily="18" charset="0"/>
                <a:cs typeface="Times New Roman" pitchFamily="18" charset="0"/>
              </a:rPr>
              <a:t>Espionage Indicators</a:t>
            </a:r>
          </a:p>
        </p:txBody>
      </p:sp>
      <p:sp>
        <p:nvSpPr>
          <p:cNvPr id="11" name="Rectangle 3"/>
          <p:cNvSpPr txBox="1">
            <a:spLocks noChangeArrowheads="1"/>
          </p:cNvSpPr>
          <p:nvPr/>
        </p:nvSpPr>
        <p:spPr bwMode="auto">
          <a:xfrm>
            <a:off x="722313" y="2362200"/>
            <a:ext cx="7699375" cy="2895600"/>
          </a:xfrm>
          <a:prstGeom prst="rect">
            <a:avLst/>
          </a:prstGeom>
          <a:noFill/>
          <a:ln w="9525">
            <a:noFill/>
            <a:miter lim="800000"/>
            <a:headEnd/>
            <a:tailEnd/>
          </a:ln>
        </p:spPr>
        <p:txBody>
          <a:bodyPr anchor="ctr"/>
          <a:lstStyle/>
          <a:p>
            <a:pPr marL="342900" indent="-342900" eaLnBrk="0" hangingPunct="0">
              <a:spcBef>
                <a:spcPct val="20000"/>
              </a:spcBef>
              <a:buFontTx/>
              <a:buChar char="•"/>
              <a:defRPr/>
            </a:pPr>
            <a:r>
              <a:rPr lang="en-US" sz="2000" kern="0" dirty="0">
                <a:solidFill>
                  <a:srgbClr val="000000"/>
                </a:solidFill>
                <a:latin typeface="Times New Roman"/>
              </a:rPr>
              <a:t>Are signs that an individual, either a DOC employee or a Foreign National </a:t>
            </a:r>
            <a:r>
              <a:rPr lang="en-US" sz="2000" kern="0" dirty="0" smtClean="0">
                <a:solidFill>
                  <a:srgbClr val="000000"/>
                </a:solidFill>
                <a:latin typeface="Times New Roman"/>
              </a:rPr>
              <a:t>Visitor/Guest, </a:t>
            </a:r>
            <a:r>
              <a:rPr lang="en-US" sz="2000" kern="0" dirty="0">
                <a:solidFill>
                  <a:srgbClr val="000000"/>
                </a:solidFill>
                <a:latin typeface="Times New Roman"/>
              </a:rPr>
              <a:t>may be involved in illegal collection of information on behalf of a foreign intelligence organization.</a:t>
            </a: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676400"/>
            <a:ext cx="8235162" cy="4419600"/>
          </a:xfrm>
        </p:spPr>
        <p:txBody>
          <a:bodyPr/>
          <a:lstStyle/>
          <a:p>
            <a:pPr algn="l" eaLnBrk="1" hangingPunct="1">
              <a:lnSpc>
                <a:spcPct val="80000"/>
              </a:lnSpc>
            </a:pPr>
            <a:r>
              <a:rPr lang="en-US" altLang="en-US" b="1" dirty="0">
                <a:solidFill>
                  <a:schemeClr val="tx1"/>
                </a:solidFill>
              </a:rPr>
              <a:t>Escorts required</a:t>
            </a:r>
          </a:p>
          <a:p>
            <a:pPr algn="l" eaLnBrk="1" hangingPunct="1">
              <a:lnSpc>
                <a:spcPct val="80000"/>
              </a:lnSpc>
            </a:pPr>
            <a:endParaRPr lang="en-US" altLang="en-US" sz="1400" b="1" dirty="0">
              <a:solidFill>
                <a:schemeClr val="tx1"/>
              </a:solidFill>
            </a:endParaRPr>
          </a:p>
          <a:p>
            <a:pPr lvl="1" algn="l" eaLnBrk="1" hangingPunct="1">
              <a:lnSpc>
                <a:spcPct val="80000"/>
              </a:lnSpc>
            </a:pPr>
            <a:r>
              <a:rPr lang="en-US" altLang="en-US" sz="1600" dirty="0">
                <a:solidFill>
                  <a:schemeClr val="tx1"/>
                </a:solidFill>
              </a:rPr>
              <a:t>Unless a Guest has been granted </a:t>
            </a:r>
            <a:r>
              <a:rPr lang="en-US" altLang="en-US" sz="1600" dirty="0" smtClean="0">
                <a:solidFill>
                  <a:schemeClr val="tx1"/>
                </a:solidFill>
              </a:rPr>
              <a:t>Limited Unescorted Access (LUA)</a:t>
            </a:r>
            <a:endParaRPr lang="en-US" altLang="en-US" sz="1600" dirty="0">
              <a:solidFill>
                <a:schemeClr val="tx1"/>
              </a:solidFill>
            </a:endParaRPr>
          </a:p>
          <a:p>
            <a:pPr lvl="1" algn="l" eaLnBrk="1" hangingPunct="1">
              <a:lnSpc>
                <a:spcPct val="80000"/>
              </a:lnSpc>
            </a:pPr>
            <a:endParaRPr lang="en-US" altLang="en-US" sz="1600" dirty="0">
              <a:solidFill>
                <a:schemeClr val="tx1"/>
              </a:solidFill>
            </a:endParaRPr>
          </a:p>
          <a:p>
            <a:pPr lvl="1" algn="l" eaLnBrk="1" hangingPunct="1">
              <a:lnSpc>
                <a:spcPct val="80000"/>
              </a:lnSpc>
            </a:pPr>
            <a:r>
              <a:rPr lang="en-US" altLang="en-US" sz="1600" dirty="0">
                <a:solidFill>
                  <a:schemeClr val="tx1"/>
                </a:solidFill>
              </a:rPr>
              <a:t>Normal work </a:t>
            </a:r>
            <a:r>
              <a:rPr lang="en-US" altLang="en-US" sz="1600" dirty="0" smtClean="0">
                <a:solidFill>
                  <a:schemeClr val="tx1"/>
                </a:solidFill>
              </a:rPr>
              <a:t>areas</a:t>
            </a:r>
            <a:endParaRPr lang="en-US" altLang="en-US" sz="1600" dirty="0">
              <a:solidFill>
                <a:schemeClr val="tx1"/>
              </a:solidFill>
            </a:endParaRPr>
          </a:p>
          <a:p>
            <a:pPr lvl="1" algn="l" eaLnBrk="1" hangingPunct="1">
              <a:lnSpc>
                <a:spcPct val="80000"/>
              </a:lnSpc>
            </a:pPr>
            <a:endParaRPr lang="en-US" altLang="en-US" sz="1600" dirty="0">
              <a:solidFill>
                <a:schemeClr val="tx1"/>
              </a:solidFill>
            </a:endParaRPr>
          </a:p>
          <a:p>
            <a:pPr lvl="1" algn="l" eaLnBrk="1" hangingPunct="1">
              <a:lnSpc>
                <a:spcPct val="80000"/>
              </a:lnSpc>
            </a:pPr>
            <a:r>
              <a:rPr lang="en-US" altLang="en-US" sz="1600" dirty="0" smtClean="0">
                <a:solidFill>
                  <a:schemeClr val="tx1"/>
                </a:solidFill>
              </a:rPr>
              <a:t>The Public </a:t>
            </a:r>
            <a:r>
              <a:rPr lang="en-US" altLang="en-US" sz="1600" dirty="0">
                <a:solidFill>
                  <a:schemeClr val="tx1"/>
                </a:solidFill>
              </a:rPr>
              <a:t>areas/events exception still applies</a:t>
            </a:r>
          </a:p>
          <a:p>
            <a:pPr algn="l" eaLnBrk="1" hangingPunct="1">
              <a:lnSpc>
                <a:spcPct val="80000"/>
              </a:lnSpc>
            </a:pPr>
            <a:endParaRPr lang="en-US" altLang="en-US" sz="1400" b="1" dirty="0">
              <a:solidFill>
                <a:schemeClr val="tx1"/>
              </a:solidFill>
            </a:endParaRPr>
          </a:p>
          <a:p>
            <a:pPr algn="l" eaLnBrk="1" hangingPunct="1">
              <a:lnSpc>
                <a:spcPct val="80000"/>
              </a:lnSpc>
            </a:pPr>
            <a:r>
              <a:rPr lang="en-US" altLang="en-US" b="1" dirty="0">
                <a:solidFill>
                  <a:schemeClr val="tx1"/>
                </a:solidFill>
              </a:rPr>
              <a:t>Ensure </a:t>
            </a:r>
            <a:r>
              <a:rPr lang="en-US" altLang="en-US" b="1" dirty="0" smtClean="0">
                <a:solidFill>
                  <a:schemeClr val="tx1"/>
                </a:solidFill>
              </a:rPr>
              <a:t>Espionage Indicator </a:t>
            </a:r>
            <a:r>
              <a:rPr lang="en-US" altLang="en-US" b="1" dirty="0">
                <a:solidFill>
                  <a:schemeClr val="tx1"/>
                </a:solidFill>
              </a:rPr>
              <a:t>briefings are taken by co-workers and designated escorts</a:t>
            </a:r>
          </a:p>
          <a:p>
            <a:pPr algn="l" eaLnBrk="1" hangingPunct="1">
              <a:lnSpc>
                <a:spcPct val="80000"/>
              </a:lnSpc>
              <a:buFont typeface="Wingdings" pitchFamily="2" charset="2"/>
              <a:buNone/>
            </a:pPr>
            <a:endParaRPr lang="en-US" altLang="en-US" sz="1400" dirty="0">
              <a:solidFill>
                <a:schemeClr val="tx1"/>
              </a:solidFill>
            </a:endParaRPr>
          </a:p>
          <a:p>
            <a:pPr lvl="1" algn="l" eaLnBrk="1" hangingPunct="1">
              <a:lnSpc>
                <a:spcPct val="80000"/>
              </a:lnSpc>
            </a:pPr>
            <a:r>
              <a:rPr lang="en-US" altLang="en-US" sz="1600" dirty="0">
                <a:solidFill>
                  <a:schemeClr val="tx1"/>
                </a:solidFill>
              </a:rPr>
              <a:t>Escorts are an extension of the Sponsor – must be Commerce employee/U.S Citizen</a:t>
            </a:r>
          </a:p>
          <a:p>
            <a:pPr lvl="1" algn="l" eaLnBrk="1" hangingPunct="1">
              <a:lnSpc>
                <a:spcPct val="80000"/>
              </a:lnSpc>
              <a:buFont typeface="Wingdings" pitchFamily="2" charset="2"/>
              <a:buNone/>
            </a:pPr>
            <a:endParaRPr lang="en-US" altLang="en-US" sz="1600" dirty="0">
              <a:solidFill>
                <a:schemeClr val="tx1"/>
              </a:solidFill>
            </a:endParaRPr>
          </a:p>
          <a:p>
            <a:pPr lvl="1" algn="l" eaLnBrk="1" hangingPunct="1">
              <a:lnSpc>
                <a:spcPct val="80000"/>
              </a:lnSpc>
            </a:pPr>
            <a:r>
              <a:rPr lang="en-US" altLang="en-US" sz="1600" dirty="0">
                <a:solidFill>
                  <a:schemeClr val="tx1"/>
                </a:solidFill>
              </a:rPr>
              <a:t>Escorts have the same responsibilities as the </a:t>
            </a:r>
            <a:r>
              <a:rPr lang="en-US" altLang="en-US" sz="1600" dirty="0" smtClean="0">
                <a:solidFill>
                  <a:schemeClr val="tx1"/>
                </a:solidFill>
              </a:rPr>
              <a:t>Sponsor</a:t>
            </a:r>
          </a:p>
          <a:p>
            <a:pPr lvl="1" algn="l" eaLnBrk="1" hangingPunct="1">
              <a:lnSpc>
                <a:spcPct val="80000"/>
              </a:lnSpc>
            </a:pPr>
            <a:endParaRPr lang="en-US" altLang="en-US" sz="1600" dirty="0">
              <a:solidFill>
                <a:schemeClr val="tx1"/>
              </a:solidFill>
            </a:endParaRPr>
          </a:p>
          <a:p>
            <a:pPr lvl="1" algn="l" eaLnBrk="1" hangingPunct="1">
              <a:lnSpc>
                <a:spcPct val="80000"/>
              </a:lnSpc>
            </a:pPr>
            <a:r>
              <a:rPr lang="en-US" altLang="en-US" sz="1600" b="1" i="1" dirty="0" smtClean="0">
                <a:solidFill>
                  <a:srgbClr val="FF0000"/>
                </a:solidFill>
              </a:rPr>
              <a:t>Escorts should sign Attachment 2 to document understanding of responsibilities</a:t>
            </a:r>
            <a:endParaRPr lang="en-US" altLang="en-US" sz="1600" b="1" i="1" dirty="0">
              <a:solidFill>
                <a:srgbClr val="FF0000"/>
              </a:solidFill>
            </a:endParaRPr>
          </a:p>
          <a:p>
            <a:pPr lvl="1" algn="l" eaLnBrk="1" hangingPunct="1">
              <a:lnSpc>
                <a:spcPct val="80000"/>
              </a:lnSpc>
              <a:buFont typeface="Wingdings" pitchFamily="2" charset="2"/>
              <a:buNone/>
            </a:pPr>
            <a:endParaRPr lang="en-US" altLang="en-US" sz="1600" dirty="0">
              <a:solidFill>
                <a:schemeClr val="tx1"/>
              </a:solidFill>
            </a:endParaRPr>
          </a:p>
          <a:p>
            <a:pPr lvl="1" algn="l" eaLnBrk="1" hangingPunct="1">
              <a:lnSpc>
                <a:spcPct val="80000"/>
              </a:lnSpc>
            </a:pPr>
            <a:r>
              <a:rPr lang="en-US" altLang="en-US" sz="1600" b="1" i="1" dirty="0">
                <a:solidFill>
                  <a:srgbClr val="FF0000"/>
                </a:solidFill>
              </a:rPr>
              <a:t>The Sponsor is ultimately responsible for the actions of the Foreign National Guest</a:t>
            </a:r>
            <a:endParaRPr lang="en-US" altLang="en-US" sz="1600" b="1" dirty="0">
              <a:solidFill>
                <a:srgbClr val="FF0000"/>
              </a:solidFill>
            </a:endParaRPr>
          </a:p>
          <a:p>
            <a:pPr lvl="1" eaLnBrk="1" hangingPunct="1">
              <a:lnSpc>
                <a:spcPct val="80000"/>
              </a:lnSpc>
              <a:buFont typeface="Wingdings" pitchFamily="2" charset="2"/>
              <a:buNone/>
            </a:pPr>
            <a:endParaRPr lang="en-US" altLang="en-US" sz="1400" b="1" dirty="0"/>
          </a:p>
        </p:txBody>
      </p:sp>
      <p:sp>
        <p:nvSpPr>
          <p:cNvPr id="22530" name="Rectangle 2"/>
          <p:cNvSpPr>
            <a:spLocks noGrp="1" noChangeArrowheads="1"/>
          </p:cNvSpPr>
          <p:nvPr>
            <p:ph type="title"/>
          </p:nvPr>
        </p:nvSpPr>
        <p:spPr>
          <a:xfrm>
            <a:off x="609600" y="584993"/>
            <a:ext cx="8229600" cy="1420813"/>
          </a:xfrm>
        </p:spPr>
        <p:txBody>
          <a:bodyPr/>
          <a:lstStyle/>
          <a:p>
            <a:pPr eaLnBrk="1" hangingPunct="1"/>
            <a:r>
              <a:rPr lang="en-US" altLang="en-US" dirty="0">
                <a:solidFill>
                  <a:prstClr val="black"/>
                </a:solidFill>
                <a:latin typeface="Times New Roman"/>
              </a:rPr>
              <a:t>Departmental </a:t>
            </a:r>
            <a:r>
              <a:rPr lang="en-US" altLang="en-US" dirty="0" smtClean="0">
                <a:solidFill>
                  <a:schemeClr val="tx1"/>
                </a:solidFill>
                <a:latin typeface="Times New Roman"/>
              </a:rPr>
              <a:t>Sponsor </a:t>
            </a:r>
            <a:r>
              <a:rPr lang="en-US" altLang="en-US" dirty="0" smtClean="0">
                <a:solidFill>
                  <a:prstClr val="black"/>
                </a:solidFill>
                <a:latin typeface="Times New Roman"/>
              </a:rPr>
              <a:t>Responsibilities</a:t>
            </a:r>
            <a:endParaRPr lang="en-US" altLang="en-US" dirty="0">
              <a:solidFill>
                <a:schemeClr val="tx1"/>
              </a:solidFill>
              <a:latin typeface="+mn-lt"/>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30</a:t>
            </a:fld>
            <a:endParaRPr lang="en-US" dirty="0"/>
          </a:p>
        </p:txBody>
      </p:sp>
    </p:spTree>
    <p:extLst>
      <p:ext uri="{BB962C8B-B14F-4D97-AF65-F5344CB8AC3E}">
        <p14:creationId xmlns:p14="http://schemas.microsoft.com/office/powerpoint/2010/main" val="49465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33400" y="1981200"/>
            <a:ext cx="8153400" cy="3352800"/>
          </a:xfrm>
        </p:spPr>
        <p:txBody>
          <a:bodyPr/>
          <a:lstStyle/>
          <a:p>
            <a:pPr eaLnBrk="1" hangingPunct="1">
              <a:lnSpc>
                <a:spcPct val="80000"/>
              </a:lnSpc>
            </a:pPr>
            <a:endParaRPr lang="en-US" altLang="en-US" sz="1300" b="1" dirty="0"/>
          </a:p>
          <a:p>
            <a:pPr eaLnBrk="1" hangingPunct="1">
              <a:lnSpc>
                <a:spcPct val="80000"/>
              </a:lnSpc>
              <a:buFont typeface="Wingdings" pitchFamily="2" charset="2"/>
              <a:buNone/>
            </a:pPr>
            <a:endParaRPr lang="en-US" altLang="en-US" sz="1300" b="1" dirty="0"/>
          </a:p>
          <a:p>
            <a:pPr algn="l" eaLnBrk="1" hangingPunct="1">
              <a:lnSpc>
                <a:spcPct val="80000"/>
              </a:lnSpc>
            </a:pPr>
            <a:r>
              <a:rPr lang="en-US" altLang="en-US" sz="1600" b="1" dirty="0">
                <a:solidFill>
                  <a:schemeClr val="tx1"/>
                </a:solidFill>
              </a:rPr>
              <a:t>Foreign national use of personal electronic devices </a:t>
            </a:r>
            <a:r>
              <a:rPr lang="en-US" altLang="en-US" sz="1600" b="1" dirty="0" smtClean="0">
                <a:solidFill>
                  <a:schemeClr val="tx1"/>
                </a:solidFill>
              </a:rPr>
              <a:t>are prohibited</a:t>
            </a:r>
            <a:endParaRPr lang="en-US" altLang="en-US" sz="1600" b="1" dirty="0">
              <a:solidFill>
                <a:schemeClr val="tx1"/>
              </a:solidFill>
            </a:endParaRPr>
          </a:p>
          <a:p>
            <a:pPr algn="l" eaLnBrk="1" hangingPunct="1">
              <a:lnSpc>
                <a:spcPct val="80000"/>
              </a:lnSpc>
              <a:buFont typeface="Wingdings" pitchFamily="2" charset="2"/>
              <a:buNone/>
            </a:pPr>
            <a:endParaRPr lang="en-US" altLang="en-US" sz="1600" dirty="0">
              <a:solidFill>
                <a:schemeClr val="tx1"/>
              </a:solidFill>
            </a:endParaRPr>
          </a:p>
          <a:p>
            <a:pPr lvl="1" algn="l" eaLnBrk="1" hangingPunct="1">
              <a:lnSpc>
                <a:spcPct val="80000"/>
              </a:lnSpc>
            </a:pPr>
            <a:r>
              <a:rPr lang="en-US" altLang="en-US" sz="1600" dirty="0">
                <a:solidFill>
                  <a:schemeClr val="tx1"/>
                </a:solidFill>
              </a:rPr>
              <a:t>Sponsor can explicitly authorize, subject to OSY </a:t>
            </a:r>
            <a:r>
              <a:rPr lang="en-US" altLang="en-US" sz="1600" dirty="0" smtClean="0">
                <a:solidFill>
                  <a:schemeClr val="tx1"/>
                </a:solidFill>
              </a:rPr>
              <a:t>review</a:t>
            </a:r>
          </a:p>
          <a:p>
            <a:pPr lvl="1" algn="l" eaLnBrk="1" hangingPunct="1">
              <a:lnSpc>
                <a:spcPct val="80000"/>
              </a:lnSpc>
            </a:pPr>
            <a:r>
              <a:rPr lang="en-US" sz="1600" dirty="0">
                <a:solidFill>
                  <a:schemeClr val="tx1"/>
                </a:solidFill>
              </a:rPr>
              <a:t>Departmental Sponsors must take all reasonable steps to ensure that adequate measures are in place to protect against collection of said data, information, or technology before authorizing use of such devices. </a:t>
            </a:r>
            <a:endParaRPr lang="en-US" altLang="en-US" sz="1600" dirty="0">
              <a:solidFill>
                <a:schemeClr val="tx1"/>
              </a:solidFill>
            </a:endParaRPr>
          </a:p>
          <a:p>
            <a:pPr lvl="1" algn="l"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b="1" dirty="0">
                <a:solidFill>
                  <a:schemeClr val="tx1"/>
                </a:solidFill>
              </a:rPr>
              <a:t>Report suspicious/inappropriate behavior or changes to OSY immediately</a:t>
            </a:r>
          </a:p>
          <a:p>
            <a:pPr algn="l" eaLnBrk="1" hangingPunct="1">
              <a:lnSpc>
                <a:spcPct val="80000"/>
              </a:lnSpc>
              <a:buFont typeface="Wingdings" pitchFamily="2" charset="2"/>
              <a:buNone/>
            </a:pPr>
            <a:endParaRPr lang="en-US" altLang="en-US" sz="1600" b="1" dirty="0">
              <a:solidFill>
                <a:schemeClr val="tx1"/>
              </a:solidFill>
            </a:endParaRPr>
          </a:p>
          <a:p>
            <a:pPr lvl="1" algn="l" eaLnBrk="1" hangingPunct="1">
              <a:lnSpc>
                <a:spcPct val="80000"/>
              </a:lnSpc>
            </a:pPr>
            <a:r>
              <a:rPr lang="en-US" altLang="en-US" sz="1600" dirty="0">
                <a:solidFill>
                  <a:schemeClr val="tx1"/>
                </a:solidFill>
              </a:rPr>
              <a:t>This includes changes in sponsors, assignment, locations, arrivals and departures etc.</a:t>
            </a:r>
          </a:p>
          <a:p>
            <a:pPr lvl="1" algn="l" eaLnBrk="1" hangingPunct="1">
              <a:lnSpc>
                <a:spcPct val="80000"/>
              </a:lnSpc>
              <a:buFont typeface="Wingdings" pitchFamily="2" charset="2"/>
              <a:buNone/>
            </a:pPr>
            <a:endParaRPr lang="en-US" altLang="en-US" sz="1600" dirty="0">
              <a:solidFill>
                <a:schemeClr val="tx1"/>
              </a:solidFill>
            </a:endParaRPr>
          </a:p>
          <a:p>
            <a:pPr algn="l" eaLnBrk="1" hangingPunct="1">
              <a:lnSpc>
                <a:spcPct val="80000"/>
              </a:lnSpc>
            </a:pPr>
            <a:r>
              <a:rPr lang="en-US" altLang="en-US" sz="1600" b="1" dirty="0">
                <a:solidFill>
                  <a:schemeClr val="tx1"/>
                </a:solidFill>
              </a:rPr>
              <a:t>Cooperate with OSY compliance inspections/debriefings</a:t>
            </a:r>
          </a:p>
          <a:p>
            <a:pPr lvl="1" algn="l" eaLnBrk="1" hangingPunct="1">
              <a:lnSpc>
                <a:spcPct val="80000"/>
              </a:lnSpc>
              <a:buFont typeface="Wingdings" pitchFamily="2" charset="2"/>
              <a:buNone/>
            </a:pPr>
            <a:endParaRPr lang="en-US" altLang="en-US" sz="1300" dirty="0">
              <a:solidFill>
                <a:schemeClr val="tx1"/>
              </a:solidFill>
            </a:endParaRPr>
          </a:p>
          <a:p>
            <a:pPr lvl="1" algn="l" eaLnBrk="1" hangingPunct="1">
              <a:lnSpc>
                <a:spcPct val="80000"/>
              </a:lnSpc>
              <a:buFont typeface="Wingdings" pitchFamily="2" charset="2"/>
              <a:buNone/>
            </a:pPr>
            <a:endParaRPr lang="en-US" altLang="en-US" sz="1300" dirty="0">
              <a:solidFill>
                <a:schemeClr val="tx1"/>
              </a:solidFill>
            </a:endParaRPr>
          </a:p>
          <a:p>
            <a:pPr algn="l" eaLnBrk="1" hangingPunct="1"/>
            <a:endParaRPr lang="en-US" altLang="en-US" dirty="0"/>
          </a:p>
        </p:txBody>
      </p:sp>
      <p:sp>
        <p:nvSpPr>
          <p:cNvPr id="23554" name="Title 1"/>
          <p:cNvSpPr>
            <a:spLocks noGrp="1"/>
          </p:cNvSpPr>
          <p:nvPr>
            <p:ph type="title"/>
          </p:nvPr>
        </p:nvSpPr>
        <p:spPr>
          <a:xfrm>
            <a:off x="381000" y="838200"/>
            <a:ext cx="8763000" cy="914400"/>
          </a:xfrm>
        </p:spPr>
        <p:txBody>
          <a:bodyPr/>
          <a:lstStyle/>
          <a:p>
            <a:pPr eaLnBrk="1" hangingPunct="1"/>
            <a:r>
              <a:rPr lang="en-US" altLang="en-US" dirty="0">
                <a:solidFill>
                  <a:prstClr val="black"/>
                </a:solidFill>
                <a:latin typeface="Times New Roman"/>
              </a:rPr>
              <a:t>Departmental </a:t>
            </a:r>
            <a:r>
              <a:rPr lang="en-US" altLang="en-US" dirty="0" smtClean="0">
                <a:solidFill>
                  <a:schemeClr val="tx1"/>
                </a:solidFill>
                <a:latin typeface="Times New Roman"/>
              </a:rPr>
              <a:t>Sponsor</a:t>
            </a:r>
            <a:r>
              <a:rPr lang="en-US" altLang="en-US" dirty="0" smtClean="0">
                <a:solidFill>
                  <a:srgbClr val="FF0000"/>
                </a:solidFill>
                <a:latin typeface="Times New Roman"/>
              </a:rPr>
              <a:t> </a:t>
            </a:r>
            <a:r>
              <a:rPr lang="en-US" altLang="en-US" dirty="0" smtClean="0">
                <a:solidFill>
                  <a:prstClr val="black"/>
                </a:solidFill>
                <a:latin typeface="Times New Roman"/>
              </a:rPr>
              <a:t>Responsibilities</a:t>
            </a:r>
            <a:endParaRPr lang="en-US" altLang="en-US" dirty="0">
              <a:solidFill>
                <a:schemeClr val="tx1"/>
              </a:solidFill>
              <a:latin typeface="+mn-lt"/>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762000" y="1981200"/>
            <a:ext cx="7408333" cy="4000500"/>
          </a:xfrm>
        </p:spPr>
        <p:txBody>
          <a:bodyPr/>
          <a:lstStyle/>
          <a:p>
            <a:pPr eaLnBrk="1" hangingPunct="1">
              <a:lnSpc>
                <a:spcPct val="80000"/>
              </a:lnSpc>
              <a:buFont typeface="Wingdings" pitchFamily="2" charset="2"/>
              <a:buNone/>
              <a:defRPr/>
            </a:pPr>
            <a:endParaRPr lang="en-US" sz="1300" dirty="0"/>
          </a:p>
          <a:p>
            <a:pPr algn="l" eaLnBrk="1" hangingPunct="1">
              <a:defRPr/>
            </a:pPr>
            <a:r>
              <a:rPr lang="en-US" dirty="0">
                <a:solidFill>
                  <a:schemeClr val="tx1"/>
                </a:solidFill>
              </a:rPr>
              <a:t>Limited </a:t>
            </a:r>
            <a:r>
              <a:rPr lang="en-US" dirty="0" smtClean="0">
                <a:solidFill>
                  <a:schemeClr val="tx1"/>
                </a:solidFill>
              </a:rPr>
              <a:t>Unescorted Access (LUA) may </a:t>
            </a:r>
            <a:r>
              <a:rPr lang="en-US" dirty="0">
                <a:solidFill>
                  <a:schemeClr val="tx1"/>
                </a:solidFill>
              </a:rPr>
              <a:t>only be requested for FNGs when such access is deemed to be mission-essential. Blanket facility access is not permitted, and escorts are required outside of authorized time or locations. </a:t>
            </a:r>
            <a:r>
              <a:rPr lang="en-US" dirty="0" smtClean="0">
                <a:solidFill>
                  <a:schemeClr val="tx1"/>
                </a:solidFill>
              </a:rPr>
              <a:t>Sponsor </a:t>
            </a:r>
            <a:r>
              <a:rPr lang="en-US" dirty="0">
                <a:solidFill>
                  <a:schemeClr val="tx1"/>
                </a:solidFill>
              </a:rPr>
              <a:t>is </a:t>
            </a:r>
            <a:r>
              <a:rPr lang="en-US" dirty="0" smtClean="0">
                <a:solidFill>
                  <a:schemeClr val="tx1"/>
                </a:solidFill>
              </a:rPr>
              <a:t>ultimately </a:t>
            </a:r>
            <a:r>
              <a:rPr lang="en-US" dirty="0">
                <a:solidFill>
                  <a:schemeClr val="tx1"/>
                </a:solidFill>
              </a:rPr>
              <a:t>responsible to protect against unauthorized access to restricted areas, materials or information. </a:t>
            </a:r>
          </a:p>
          <a:p>
            <a:pPr lvl="1" algn="l" eaLnBrk="1" hangingPunct="1">
              <a:lnSpc>
                <a:spcPct val="80000"/>
              </a:lnSpc>
              <a:defRPr/>
            </a:pPr>
            <a:endParaRPr lang="en-US" sz="1600" dirty="0">
              <a:solidFill>
                <a:schemeClr val="tx1"/>
              </a:solidFill>
            </a:endParaRPr>
          </a:p>
          <a:p>
            <a:pPr lvl="1" algn="l" eaLnBrk="1" hangingPunct="1">
              <a:lnSpc>
                <a:spcPct val="80000"/>
              </a:lnSpc>
              <a:defRPr/>
            </a:pPr>
            <a:r>
              <a:rPr lang="en-US" sz="1600" dirty="0">
                <a:solidFill>
                  <a:schemeClr val="tx1"/>
                </a:solidFill>
              </a:rPr>
              <a:t>Requires OSY servicing security office approval</a:t>
            </a:r>
          </a:p>
          <a:p>
            <a:pPr lvl="1" algn="l" eaLnBrk="1" hangingPunct="1">
              <a:lnSpc>
                <a:spcPct val="80000"/>
              </a:lnSpc>
              <a:buFont typeface="Wingdings" pitchFamily="2" charset="2"/>
              <a:buNone/>
              <a:defRPr/>
            </a:pPr>
            <a:endParaRPr lang="en-US" sz="1600" dirty="0">
              <a:solidFill>
                <a:schemeClr val="tx1"/>
              </a:solidFill>
            </a:endParaRPr>
          </a:p>
          <a:p>
            <a:pPr lvl="1" algn="l" eaLnBrk="1" hangingPunct="1">
              <a:lnSpc>
                <a:spcPct val="80000"/>
              </a:lnSpc>
              <a:defRPr/>
            </a:pPr>
            <a:r>
              <a:rPr lang="en-US" sz="1600" kern="1200" dirty="0">
                <a:solidFill>
                  <a:schemeClr val="tx1"/>
                </a:solidFill>
              </a:rPr>
              <a:t>Applies only to approved Guests </a:t>
            </a:r>
            <a:r>
              <a:rPr lang="en-US" sz="1600" kern="1200" dirty="0" smtClean="0">
                <a:solidFill>
                  <a:schemeClr val="tx1"/>
                </a:solidFill>
              </a:rPr>
              <a:t>assigned </a:t>
            </a:r>
            <a:r>
              <a:rPr lang="en-US" sz="1600" kern="1200" dirty="0">
                <a:solidFill>
                  <a:schemeClr val="tx1"/>
                </a:solidFill>
              </a:rPr>
              <a:t>for at least 6 months</a:t>
            </a:r>
            <a:endParaRPr lang="en-US" sz="1800" kern="1200" dirty="0">
              <a:solidFill>
                <a:schemeClr val="tx1"/>
              </a:solidFill>
            </a:endParaRPr>
          </a:p>
          <a:p>
            <a:pPr lvl="1" algn="l" eaLnBrk="1" hangingPunct="1">
              <a:lnSpc>
                <a:spcPct val="80000"/>
              </a:lnSpc>
              <a:buFont typeface="Wingdings" pitchFamily="2" charset="2"/>
              <a:buNone/>
              <a:defRPr/>
            </a:pPr>
            <a:endParaRPr lang="en-US" sz="1600" dirty="0">
              <a:solidFill>
                <a:schemeClr val="tx1"/>
              </a:solidFill>
            </a:endParaRPr>
          </a:p>
          <a:p>
            <a:pPr lvl="1" algn="l" eaLnBrk="1" hangingPunct="1">
              <a:lnSpc>
                <a:spcPct val="80000"/>
              </a:lnSpc>
              <a:defRPr/>
            </a:pPr>
            <a:r>
              <a:rPr lang="en-US" sz="1600" dirty="0">
                <a:solidFill>
                  <a:schemeClr val="tx1"/>
                </a:solidFill>
              </a:rPr>
              <a:t>Obtain and complete </a:t>
            </a:r>
            <a:r>
              <a:rPr lang="en-US" sz="1600" dirty="0" smtClean="0">
                <a:solidFill>
                  <a:schemeClr val="tx1"/>
                </a:solidFill>
              </a:rPr>
              <a:t>LUA </a:t>
            </a:r>
            <a:r>
              <a:rPr lang="en-US" sz="1600" dirty="0">
                <a:solidFill>
                  <a:schemeClr val="tx1"/>
                </a:solidFill>
              </a:rPr>
              <a:t>Request Document from your </a:t>
            </a:r>
            <a:r>
              <a:rPr lang="en-US" sz="1600" dirty="0" smtClean="0">
                <a:solidFill>
                  <a:schemeClr val="tx1"/>
                </a:solidFill>
              </a:rPr>
              <a:t>SSO</a:t>
            </a:r>
            <a:endParaRPr lang="en-US" sz="1600" dirty="0">
              <a:solidFill>
                <a:schemeClr val="tx1"/>
              </a:solidFill>
            </a:endParaRPr>
          </a:p>
          <a:p>
            <a:pPr lvl="1" algn="l" eaLnBrk="1" hangingPunct="1">
              <a:lnSpc>
                <a:spcPct val="80000"/>
              </a:lnSpc>
              <a:defRPr/>
            </a:pPr>
            <a:endParaRPr lang="en-US" sz="1600" dirty="0">
              <a:solidFill>
                <a:schemeClr val="tx1"/>
              </a:solidFill>
            </a:endParaRPr>
          </a:p>
          <a:p>
            <a:pPr lvl="1" algn="l" eaLnBrk="1" hangingPunct="1">
              <a:lnSpc>
                <a:spcPct val="80000"/>
              </a:lnSpc>
              <a:defRPr/>
            </a:pPr>
            <a:r>
              <a:rPr lang="en-US" sz="1600" dirty="0">
                <a:solidFill>
                  <a:schemeClr val="tx1"/>
                </a:solidFill>
              </a:rPr>
              <a:t>If denied, you may </a:t>
            </a:r>
            <a:r>
              <a:rPr lang="en-US" sz="1600" dirty="0" smtClean="0">
                <a:solidFill>
                  <a:schemeClr val="tx1"/>
                </a:solidFill>
              </a:rPr>
              <a:t>appeal to the OSY Director of Security</a:t>
            </a:r>
            <a:endParaRPr lang="en-US" sz="1600" dirty="0">
              <a:solidFill>
                <a:schemeClr val="tx1"/>
              </a:solidFill>
            </a:endParaRPr>
          </a:p>
          <a:p>
            <a:pPr lvl="2" algn="l" eaLnBrk="1" hangingPunct="1">
              <a:lnSpc>
                <a:spcPct val="80000"/>
              </a:lnSpc>
              <a:buFont typeface="Wingdings" pitchFamily="2" charset="2"/>
              <a:buNone/>
              <a:defRPr/>
            </a:pPr>
            <a:endParaRPr lang="en-US" sz="1600" dirty="0">
              <a:solidFill>
                <a:schemeClr val="tx1"/>
              </a:solidFill>
            </a:endParaRPr>
          </a:p>
          <a:p>
            <a:pPr eaLnBrk="1" hangingPunct="1">
              <a:lnSpc>
                <a:spcPct val="80000"/>
              </a:lnSpc>
              <a:defRPr/>
            </a:pPr>
            <a:endParaRPr lang="en-US" sz="1600" i="1" dirty="0"/>
          </a:p>
        </p:txBody>
      </p:sp>
      <p:sp>
        <p:nvSpPr>
          <p:cNvPr id="24578" name="Rectangle 2"/>
          <p:cNvSpPr>
            <a:spLocks noGrp="1" noChangeArrowheads="1"/>
          </p:cNvSpPr>
          <p:nvPr>
            <p:ph type="title"/>
          </p:nvPr>
        </p:nvSpPr>
        <p:spPr>
          <a:xfrm>
            <a:off x="533400" y="952500"/>
            <a:ext cx="8610600" cy="914400"/>
          </a:xfrm>
        </p:spPr>
        <p:txBody>
          <a:bodyPr>
            <a:normAutofit/>
          </a:bodyPr>
          <a:lstStyle/>
          <a:p>
            <a:pPr eaLnBrk="1" hangingPunct="1"/>
            <a:r>
              <a:rPr lang="en-US" altLang="en-US" sz="3200" dirty="0">
                <a:solidFill>
                  <a:schemeClr val="tx1"/>
                </a:solidFill>
                <a:latin typeface="+mn-lt"/>
              </a:rPr>
              <a:t>Limited Unescorted Access (</a:t>
            </a:r>
            <a:r>
              <a:rPr lang="en-US" altLang="en-US" sz="3200" i="1" dirty="0">
                <a:solidFill>
                  <a:schemeClr val="tx1"/>
                </a:solidFill>
                <a:latin typeface="+mn-lt"/>
              </a:rPr>
              <a:t>Guests</a:t>
            </a:r>
            <a:r>
              <a:rPr lang="en-US" altLang="en-US" sz="3200" dirty="0">
                <a:solidFill>
                  <a:schemeClr val="tx1"/>
                </a:solidFill>
                <a:latin typeface="+mn-lt"/>
              </a:rPr>
              <a:t>)</a:t>
            </a: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084" y="1828800"/>
            <a:ext cx="8458200" cy="4648200"/>
          </a:xfrm>
        </p:spPr>
        <p:txBody>
          <a:bodyPr/>
          <a:lstStyle/>
          <a:p>
            <a:pPr>
              <a:buFont typeface="Wingdings" pitchFamily="2" charset="2"/>
              <a:buNone/>
              <a:defRPr/>
            </a:pPr>
            <a:endParaRPr lang="en-US" sz="1050" kern="1200" dirty="0">
              <a:latin typeface="Arial Body"/>
              <a:cs typeface="Arial" pitchFamily="34" charset="0"/>
            </a:endParaRPr>
          </a:p>
          <a:p>
            <a:pPr lvl="1" algn="l">
              <a:defRPr/>
            </a:pPr>
            <a:r>
              <a:rPr lang="en-US" sz="1400" b="1" u="sng" kern="1200" dirty="0">
                <a:solidFill>
                  <a:schemeClr val="tx1"/>
                </a:solidFill>
                <a:ea typeface="+mn-ea"/>
                <a:cs typeface="Arial" pitchFamily="34" charset="0"/>
              </a:rPr>
              <a:t>Mission-Essential</a:t>
            </a:r>
            <a:r>
              <a:rPr lang="en-US" sz="1400" kern="1200" dirty="0">
                <a:solidFill>
                  <a:schemeClr val="tx1"/>
                </a:solidFill>
                <a:ea typeface="+mn-ea"/>
                <a:cs typeface="Arial" pitchFamily="34" charset="0"/>
              </a:rPr>
              <a:t>:  FNGs</a:t>
            </a:r>
            <a:r>
              <a:rPr lang="en-US" sz="1400" kern="1200" dirty="0">
                <a:solidFill>
                  <a:schemeClr val="tx1"/>
                </a:solidFill>
                <a:cs typeface="Arial" pitchFamily="34" charset="0"/>
              </a:rPr>
              <a:t> are only granted limited unescorted access </a:t>
            </a:r>
          </a:p>
          <a:p>
            <a:pPr marL="914400" lvl="2" indent="0" algn="l">
              <a:buNone/>
              <a:defRPr/>
            </a:pPr>
            <a:r>
              <a:rPr lang="en-US" sz="1400" kern="1200" dirty="0" smtClean="0">
                <a:solidFill>
                  <a:schemeClr val="tx1"/>
                </a:solidFill>
                <a:cs typeface="Arial" pitchFamily="34" charset="0"/>
              </a:rPr>
              <a:t>a)  </a:t>
            </a:r>
            <a:r>
              <a:rPr lang="en-US" sz="1400" kern="1200" dirty="0">
                <a:solidFill>
                  <a:schemeClr val="tx1"/>
                </a:solidFill>
                <a:cs typeface="Arial" pitchFamily="34" charset="0"/>
              </a:rPr>
              <a:t>when NECESSARY for the successful completion of their visit and </a:t>
            </a:r>
          </a:p>
          <a:p>
            <a:pPr marL="914400" lvl="2" indent="0" algn="l">
              <a:buNone/>
              <a:defRPr/>
            </a:pPr>
            <a:r>
              <a:rPr lang="en-US" sz="1400" kern="1200" dirty="0" smtClean="0">
                <a:solidFill>
                  <a:schemeClr val="tx1"/>
                </a:solidFill>
                <a:cs typeface="Arial" pitchFamily="34" charset="0"/>
              </a:rPr>
              <a:t>b) </a:t>
            </a:r>
            <a:r>
              <a:rPr lang="en-US" sz="1400" kern="1200" dirty="0">
                <a:solidFill>
                  <a:schemeClr val="tx1"/>
                </a:solidFill>
                <a:cs typeface="Arial" pitchFamily="34" charset="0"/>
              </a:rPr>
              <a:t>such access presents a greater benefit to Commerce than ANY consequence resulting from the Guest intentionally or inadvertently accessing restricted </a:t>
            </a:r>
            <a:r>
              <a:rPr lang="en-US" sz="1400" kern="1200" dirty="0" smtClean="0">
                <a:solidFill>
                  <a:schemeClr val="tx1"/>
                </a:solidFill>
                <a:cs typeface="Arial" pitchFamily="34" charset="0"/>
              </a:rPr>
              <a:t>material</a:t>
            </a:r>
          </a:p>
          <a:p>
            <a:pPr marL="914400" lvl="2" indent="0" algn="l">
              <a:buNone/>
              <a:defRPr/>
            </a:pPr>
            <a:r>
              <a:rPr lang="en-US" sz="1400" kern="1200" dirty="0" smtClean="0">
                <a:solidFill>
                  <a:schemeClr val="tx1"/>
                </a:solidFill>
                <a:cs typeface="Arial" pitchFamily="34" charset="0"/>
              </a:rPr>
              <a:t> </a:t>
            </a:r>
            <a:endParaRPr lang="en-US" sz="1400" kern="1200" dirty="0">
              <a:solidFill>
                <a:schemeClr val="tx1"/>
              </a:solidFill>
              <a:cs typeface="Arial" pitchFamily="34" charset="0"/>
            </a:endParaRPr>
          </a:p>
          <a:p>
            <a:pPr lvl="1" algn="l">
              <a:defRPr/>
            </a:pPr>
            <a:r>
              <a:rPr lang="en-US" sz="1400" b="1" u="sng" kern="1200" dirty="0" smtClean="0">
                <a:solidFill>
                  <a:schemeClr val="tx1"/>
                </a:solidFill>
                <a:ea typeface="+mn-ea"/>
                <a:cs typeface="Arial" pitchFamily="34" charset="0"/>
              </a:rPr>
              <a:t>Restricted </a:t>
            </a:r>
            <a:r>
              <a:rPr lang="en-US" sz="1400" b="1" u="sng" kern="1200" dirty="0">
                <a:solidFill>
                  <a:schemeClr val="tx1"/>
                </a:solidFill>
                <a:ea typeface="+mn-ea"/>
                <a:cs typeface="Arial" pitchFamily="34" charset="0"/>
              </a:rPr>
              <a:t>Materials or Information</a:t>
            </a:r>
            <a:r>
              <a:rPr lang="en-US" sz="1400" kern="1200" dirty="0">
                <a:solidFill>
                  <a:schemeClr val="tx1"/>
                </a:solidFill>
                <a:ea typeface="+mn-ea"/>
                <a:cs typeface="Arial" pitchFamily="34" charset="0"/>
              </a:rPr>
              <a:t>:  </a:t>
            </a:r>
            <a:r>
              <a:rPr lang="en-US" sz="1400" kern="1200" dirty="0" smtClean="0">
                <a:solidFill>
                  <a:schemeClr val="tx1"/>
                </a:solidFill>
                <a:ea typeface="+mn-ea"/>
                <a:cs typeface="Arial" pitchFamily="34" charset="0"/>
              </a:rPr>
              <a:t>An LUA does not allow access to documents</a:t>
            </a:r>
            <a:r>
              <a:rPr lang="en-US" sz="1400" kern="1200" dirty="0">
                <a:solidFill>
                  <a:schemeClr val="tx1"/>
                </a:solidFill>
                <a:ea typeface="+mn-ea"/>
                <a:cs typeface="Arial" pitchFamily="34" charset="0"/>
              </a:rPr>
              <a:t>, hardware, or technology designated classified, sensitive but unclassified or otherwise controlled, proprietary, or not-for-public release data, information or technology (including pre-decisional/internal information)</a:t>
            </a:r>
          </a:p>
          <a:p>
            <a:pPr lvl="1" algn="l">
              <a:buFont typeface="Wingdings" pitchFamily="2" charset="2"/>
              <a:buNone/>
              <a:defRPr/>
            </a:pPr>
            <a:endParaRPr lang="en-US" sz="1400" kern="1200" dirty="0">
              <a:solidFill>
                <a:schemeClr val="tx1"/>
              </a:solidFill>
              <a:cs typeface="Arial" pitchFamily="34" charset="0"/>
            </a:endParaRPr>
          </a:p>
          <a:p>
            <a:pPr lvl="1" algn="l">
              <a:defRPr/>
            </a:pPr>
            <a:r>
              <a:rPr lang="en-US" sz="1400" b="1" u="sng" kern="1200" dirty="0">
                <a:solidFill>
                  <a:schemeClr val="tx1"/>
                </a:solidFill>
                <a:ea typeface="+mn-ea"/>
                <a:cs typeface="Arial" pitchFamily="34" charset="0"/>
              </a:rPr>
              <a:t>Direct work area</a:t>
            </a:r>
            <a:r>
              <a:rPr lang="en-US" sz="1400" kern="1200" dirty="0">
                <a:solidFill>
                  <a:schemeClr val="tx1"/>
                </a:solidFill>
                <a:ea typeface="+mn-ea"/>
                <a:cs typeface="Arial" pitchFamily="34" charset="0"/>
              </a:rPr>
              <a:t>:  </a:t>
            </a:r>
            <a:r>
              <a:rPr lang="en-US" sz="1400" kern="1200" dirty="0" smtClean="0">
                <a:solidFill>
                  <a:schemeClr val="tx1"/>
                </a:solidFill>
                <a:ea typeface="+mn-ea"/>
                <a:cs typeface="Arial" pitchFamily="34" charset="0"/>
              </a:rPr>
              <a:t>The </a:t>
            </a:r>
            <a:r>
              <a:rPr lang="en-US" sz="1400" kern="1200" dirty="0">
                <a:solidFill>
                  <a:schemeClr val="tx1"/>
                </a:solidFill>
                <a:ea typeface="+mn-ea"/>
                <a:cs typeface="Arial" pitchFamily="34" charset="0"/>
              </a:rPr>
              <a:t>physical area occupied by the Guest for the majority of their business hours/workday activities</a:t>
            </a:r>
          </a:p>
          <a:p>
            <a:pPr lvl="1" algn="l">
              <a:buFont typeface="Wingdings" pitchFamily="2" charset="2"/>
              <a:buNone/>
              <a:defRPr/>
            </a:pPr>
            <a:endParaRPr lang="en-US" sz="1400" kern="1200" dirty="0">
              <a:solidFill>
                <a:schemeClr val="tx1"/>
              </a:solidFill>
              <a:cs typeface="Arial" pitchFamily="34" charset="0"/>
            </a:endParaRPr>
          </a:p>
          <a:p>
            <a:pPr lvl="1" algn="l">
              <a:defRPr/>
            </a:pPr>
            <a:r>
              <a:rPr lang="en-US" sz="1400" b="1" u="sng" kern="1200" dirty="0">
                <a:solidFill>
                  <a:schemeClr val="tx1"/>
                </a:solidFill>
                <a:ea typeface="+mn-ea"/>
                <a:cs typeface="Arial" pitchFamily="34" charset="0"/>
              </a:rPr>
              <a:t>Indirect work area</a:t>
            </a:r>
            <a:r>
              <a:rPr lang="en-US" sz="1400" kern="1200" dirty="0">
                <a:solidFill>
                  <a:schemeClr val="tx1"/>
                </a:solidFill>
                <a:ea typeface="+mn-ea"/>
                <a:cs typeface="Arial" pitchFamily="34" charset="0"/>
              </a:rPr>
              <a:t>:  </a:t>
            </a:r>
            <a:r>
              <a:rPr lang="en-US" sz="1400" kern="1200" dirty="0" smtClean="0">
                <a:solidFill>
                  <a:schemeClr val="tx1"/>
                </a:solidFill>
                <a:ea typeface="+mn-ea"/>
                <a:cs typeface="Arial" pitchFamily="34" charset="0"/>
              </a:rPr>
              <a:t>The LUA allows access to the </a:t>
            </a:r>
            <a:r>
              <a:rPr lang="en-US" sz="1400" kern="1200" dirty="0">
                <a:solidFill>
                  <a:schemeClr val="tx1"/>
                </a:solidFill>
                <a:ea typeface="+mn-ea"/>
                <a:cs typeface="Arial" pitchFamily="34" charset="0"/>
              </a:rPr>
              <a:t>physical area adjoining the Guest’s direct work area where the Guest may be present during workday activities, i.e. ingress and egress routes, public/non-public conference rooms, or offices where the Guest may be required to intermittently access while fulfilling their documented duties  </a:t>
            </a:r>
          </a:p>
          <a:p>
            <a:pPr>
              <a:defRPr/>
            </a:pPr>
            <a:endParaRPr lang="en-US" sz="1200" dirty="0">
              <a:latin typeface="Arial Body"/>
              <a:cs typeface="Arial" pitchFamily="34" charset="0"/>
            </a:endParaRPr>
          </a:p>
        </p:txBody>
      </p:sp>
      <p:sp>
        <p:nvSpPr>
          <p:cNvPr id="25602" name="Title 1"/>
          <p:cNvSpPr>
            <a:spLocks noGrp="1"/>
          </p:cNvSpPr>
          <p:nvPr>
            <p:ph type="title"/>
          </p:nvPr>
        </p:nvSpPr>
        <p:spPr>
          <a:xfrm>
            <a:off x="288670" y="990600"/>
            <a:ext cx="8839200" cy="914400"/>
          </a:xfrm>
        </p:spPr>
        <p:txBody>
          <a:bodyPr>
            <a:normAutofit/>
          </a:bodyPr>
          <a:lstStyle/>
          <a:p>
            <a:r>
              <a:rPr lang="en-US" altLang="en-US" sz="3200" dirty="0">
                <a:solidFill>
                  <a:schemeClr val="tx1"/>
                </a:solidFill>
                <a:latin typeface="+mn-lt"/>
              </a:rPr>
              <a:t>Limited Unescorted Access (Guests)</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339" y="339677"/>
            <a:ext cx="1001712"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5" name="Slide Number Placeholder 4"/>
          <p:cNvSpPr>
            <a:spLocks noGrp="1"/>
          </p:cNvSpPr>
          <p:nvPr>
            <p:ph type="sldNum" sz="quarter" idx="12"/>
          </p:nvPr>
        </p:nvSpPr>
        <p:spPr/>
        <p:txBody>
          <a:bodyPr/>
          <a:lstStyle/>
          <a:p>
            <a:pPr>
              <a:defRPr/>
            </a:pPr>
            <a:fld id="{6D5D9339-BD39-4491-A272-B306BB4FE784}"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4"/>
          <p:cNvSpPr>
            <a:spLocks noGrp="1"/>
          </p:cNvSpPr>
          <p:nvPr>
            <p:ph idx="1"/>
          </p:nvPr>
        </p:nvSpPr>
        <p:spPr>
          <a:xfrm>
            <a:off x="609600" y="2590800"/>
            <a:ext cx="8153400" cy="2971800"/>
          </a:xfrm>
        </p:spPr>
        <p:txBody>
          <a:bodyPr/>
          <a:lstStyle/>
          <a:p>
            <a:pPr algn="l" eaLnBrk="1" hangingPunct="1"/>
            <a:r>
              <a:rPr lang="en-US" altLang="en-US" dirty="0">
                <a:solidFill>
                  <a:schemeClr val="tx1"/>
                </a:solidFill>
              </a:rPr>
              <a:t>Approved FNGs are normally issued site specific identification card/badges or alternative federal credentials to enable locally authorized physical and logical access in the performance of their assigned tasks.  </a:t>
            </a:r>
          </a:p>
          <a:p>
            <a:pPr marL="0" indent="0" algn="l" eaLnBrk="1" hangingPunct="1">
              <a:buNone/>
            </a:pPr>
            <a:endParaRPr lang="en-US" altLang="en-US" dirty="0">
              <a:solidFill>
                <a:schemeClr val="tx1"/>
              </a:solidFill>
            </a:endParaRPr>
          </a:p>
          <a:p>
            <a:pPr algn="l" eaLnBrk="1" hangingPunct="1"/>
            <a:r>
              <a:rPr lang="en-US" altLang="en-US" dirty="0">
                <a:solidFill>
                  <a:schemeClr val="tx1"/>
                </a:solidFill>
              </a:rPr>
              <a:t>Issuance of a site specific card/badge or alternative federal credential does not supersede the DAO requirement for escorts</a:t>
            </a:r>
          </a:p>
          <a:p>
            <a:pPr lvl="1" algn="l" eaLnBrk="1" hangingPunct="1"/>
            <a:r>
              <a:rPr lang="en-US" altLang="en-US" sz="1800" dirty="0">
                <a:solidFill>
                  <a:schemeClr val="tx1"/>
                </a:solidFill>
              </a:rPr>
              <a:t>Only those FNGs granted limited unescorted access by appropriate authority are exempt from the policy on </a:t>
            </a:r>
            <a:r>
              <a:rPr lang="en-US" altLang="en-US" sz="1800" dirty="0" smtClean="0">
                <a:solidFill>
                  <a:schemeClr val="tx1"/>
                </a:solidFill>
              </a:rPr>
              <a:t>escorts, and only in the specific areas identified within the LUA approval</a:t>
            </a:r>
            <a:endParaRPr lang="en-US" altLang="en-US" sz="1800" dirty="0">
              <a:solidFill>
                <a:schemeClr val="tx1"/>
              </a:solidFill>
            </a:endParaRPr>
          </a:p>
        </p:txBody>
      </p:sp>
      <p:sp>
        <p:nvSpPr>
          <p:cNvPr id="26626" name="Rectangle 4"/>
          <p:cNvSpPr>
            <a:spLocks noGrp="1" noChangeArrowheads="1"/>
          </p:cNvSpPr>
          <p:nvPr>
            <p:ph type="title"/>
          </p:nvPr>
        </p:nvSpPr>
        <p:spPr>
          <a:xfrm>
            <a:off x="623596" y="952500"/>
            <a:ext cx="8153400" cy="914400"/>
          </a:xfrm>
        </p:spPr>
        <p:txBody>
          <a:bodyPr>
            <a:normAutofit/>
          </a:bodyPr>
          <a:lstStyle/>
          <a:p>
            <a:pPr eaLnBrk="1" hangingPunct="1"/>
            <a:r>
              <a:rPr lang="en-US" altLang="en-US" dirty="0">
                <a:solidFill>
                  <a:schemeClr val="tx1"/>
                </a:solidFill>
                <a:latin typeface="+mn-lt"/>
              </a:rPr>
              <a:t>Badge/Credential Issuance</a:t>
            </a: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51" y="2667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785648" y="1752600"/>
            <a:ext cx="7239000" cy="4267200"/>
          </a:xfrm>
        </p:spPr>
        <p:txBody>
          <a:bodyPr>
            <a:noAutofit/>
          </a:bodyPr>
          <a:lstStyle/>
          <a:p>
            <a:pPr algn="l" eaLnBrk="1" hangingPunct="1">
              <a:lnSpc>
                <a:spcPct val="80000"/>
              </a:lnSpc>
            </a:pPr>
            <a:r>
              <a:rPr lang="en-US" sz="1400" dirty="0" smtClean="0"/>
              <a:t>DAO 207-12, Section 5.07:  “I</a:t>
            </a:r>
            <a:r>
              <a:rPr lang="en-US" sz="1400" dirty="0" smtClean="0">
                <a:solidFill>
                  <a:schemeClr val="tx1"/>
                </a:solidFill>
              </a:rPr>
              <a:t>n </a:t>
            </a:r>
            <a:r>
              <a:rPr lang="en-US" sz="1400" dirty="0">
                <a:solidFill>
                  <a:schemeClr val="tx1"/>
                </a:solidFill>
              </a:rPr>
              <a:t>the event of denial of access, a senior executive of the affected bureau, operating unit, or office may appeal to the Director for Security who will consider whether the benefits of a proposed visit justify the risks</a:t>
            </a:r>
            <a:r>
              <a:rPr lang="en-US" sz="1400" dirty="0" smtClean="0">
                <a:solidFill>
                  <a:schemeClr val="tx1"/>
                </a:solidFill>
              </a:rPr>
              <a:t>.” </a:t>
            </a:r>
          </a:p>
          <a:p>
            <a:pPr algn="l" eaLnBrk="1" hangingPunct="1">
              <a:lnSpc>
                <a:spcPct val="80000"/>
              </a:lnSpc>
            </a:pPr>
            <a:endParaRPr lang="en-US" altLang="en-US" sz="1400" dirty="0">
              <a:solidFill>
                <a:schemeClr val="tx1"/>
              </a:solidFill>
            </a:endParaRPr>
          </a:p>
          <a:p>
            <a:pPr algn="l" eaLnBrk="1" hangingPunct="1">
              <a:lnSpc>
                <a:spcPct val="80000"/>
              </a:lnSpc>
            </a:pPr>
            <a:r>
              <a:rPr lang="en-US" altLang="en-US" sz="1400" dirty="0" smtClean="0">
                <a:solidFill>
                  <a:schemeClr val="tx1"/>
                </a:solidFill>
              </a:rPr>
              <a:t>What </a:t>
            </a:r>
            <a:r>
              <a:rPr lang="en-US" altLang="en-US" sz="1400" dirty="0">
                <a:solidFill>
                  <a:schemeClr val="tx1"/>
                </a:solidFill>
              </a:rPr>
              <a:t>could change?  </a:t>
            </a:r>
          </a:p>
          <a:p>
            <a:pPr lvl="1" algn="l" eaLnBrk="1" hangingPunct="1">
              <a:lnSpc>
                <a:spcPct val="80000"/>
              </a:lnSpc>
            </a:pPr>
            <a:endParaRPr lang="en-US" altLang="en-US" sz="1400" dirty="0">
              <a:solidFill>
                <a:schemeClr val="tx1"/>
              </a:solidFill>
            </a:endParaRPr>
          </a:p>
          <a:p>
            <a:pPr lvl="2" algn="l" eaLnBrk="1" hangingPunct="1">
              <a:lnSpc>
                <a:spcPct val="80000"/>
              </a:lnSpc>
            </a:pPr>
            <a:r>
              <a:rPr lang="en-US" altLang="en-US" sz="1400" dirty="0">
                <a:solidFill>
                  <a:schemeClr val="tx1"/>
                </a:solidFill>
              </a:rPr>
              <a:t>Submitted/corrected/new information</a:t>
            </a:r>
          </a:p>
          <a:p>
            <a:pPr lvl="2" algn="l" eaLnBrk="1" hangingPunct="1">
              <a:lnSpc>
                <a:spcPct val="80000"/>
              </a:lnSpc>
            </a:pPr>
            <a:endParaRPr lang="en-US" altLang="en-US" sz="1400" dirty="0">
              <a:solidFill>
                <a:schemeClr val="tx1"/>
              </a:solidFill>
            </a:endParaRPr>
          </a:p>
          <a:p>
            <a:pPr lvl="2" algn="l" eaLnBrk="1" hangingPunct="1">
              <a:lnSpc>
                <a:spcPct val="80000"/>
              </a:lnSpc>
            </a:pPr>
            <a:r>
              <a:rPr lang="en-US" altLang="en-US" sz="1400" dirty="0">
                <a:solidFill>
                  <a:schemeClr val="tx1"/>
                </a:solidFill>
              </a:rPr>
              <a:t>Mitigation agreement</a:t>
            </a:r>
          </a:p>
          <a:p>
            <a:pPr lvl="1" algn="l" eaLnBrk="1" hangingPunct="1">
              <a:lnSpc>
                <a:spcPct val="80000"/>
              </a:lnSpc>
              <a:buFont typeface="Wingdings" pitchFamily="2" charset="2"/>
              <a:buNone/>
            </a:pPr>
            <a:endParaRPr lang="en-US" altLang="en-US" sz="1400" dirty="0">
              <a:solidFill>
                <a:schemeClr val="tx1"/>
              </a:solidFill>
            </a:endParaRPr>
          </a:p>
          <a:p>
            <a:pPr lvl="1" algn="l" eaLnBrk="1" hangingPunct="1">
              <a:lnSpc>
                <a:spcPct val="80000"/>
              </a:lnSpc>
            </a:pPr>
            <a:r>
              <a:rPr lang="en-US" altLang="en-US" sz="1400" dirty="0">
                <a:solidFill>
                  <a:schemeClr val="tx1"/>
                </a:solidFill>
              </a:rPr>
              <a:t>Any internal bureau processes should be followed prior to appealing to OSY</a:t>
            </a:r>
          </a:p>
          <a:p>
            <a:pPr lvl="1" algn="l" eaLnBrk="1" hangingPunct="1">
              <a:lnSpc>
                <a:spcPct val="80000"/>
              </a:lnSpc>
              <a:buFont typeface="Wingdings" pitchFamily="2" charset="2"/>
              <a:buNone/>
            </a:pPr>
            <a:endParaRPr lang="en-US" altLang="en-US" sz="1400" dirty="0">
              <a:solidFill>
                <a:schemeClr val="tx1"/>
              </a:solidFill>
            </a:endParaRPr>
          </a:p>
          <a:p>
            <a:pPr algn="l" eaLnBrk="1" hangingPunct="1">
              <a:lnSpc>
                <a:spcPct val="80000"/>
              </a:lnSpc>
            </a:pPr>
            <a:r>
              <a:rPr lang="en-US" altLang="en-US" sz="1400" dirty="0">
                <a:solidFill>
                  <a:schemeClr val="tx1"/>
                </a:solidFill>
              </a:rPr>
              <a:t>Obtain appeals package from OSY</a:t>
            </a:r>
          </a:p>
          <a:p>
            <a:pPr algn="l" eaLnBrk="1" hangingPunct="1">
              <a:lnSpc>
                <a:spcPct val="80000"/>
              </a:lnSpc>
              <a:buFont typeface="Wingdings" pitchFamily="2" charset="2"/>
              <a:buNone/>
            </a:pPr>
            <a:endParaRPr lang="en-US" altLang="en-US" sz="1400" dirty="0">
              <a:solidFill>
                <a:schemeClr val="tx1"/>
              </a:solidFill>
            </a:endParaRPr>
          </a:p>
          <a:p>
            <a:pPr lvl="1" algn="l" eaLnBrk="1" hangingPunct="1">
              <a:lnSpc>
                <a:spcPct val="80000"/>
              </a:lnSpc>
            </a:pPr>
            <a:r>
              <a:rPr lang="en-US" altLang="en-US" sz="1400" dirty="0">
                <a:solidFill>
                  <a:schemeClr val="tx1"/>
                </a:solidFill>
              </a:rPr>
              <a:t>Package travels from </a:t>
            </a:r>
            <a:r>
              <a:rPr lang="en-US" altLang="en-US" sz="1400" dirty="0" smtClean="0">
                <a:solidFill>
                  <a:schemeClr val="tx1"/>
                </a:solidFill>
              </a:rPr>
              <a:t>the Senior Executive </a:t>
            </a:r>
            <a:r>
              <a:rPr lang="en-US" altLang="en-US" sz="1400" dirty="0">
                <a:solidFill>
                  <a:schemeClr val="tx1"/>
                </a:solidFill>
              </a:rPr>
              <a:t>to OSY Servicing Security Office to OSY Headquarters</a:t>
            </a:r>
          </a:p>
          <a:p>
            <a:pPr lvl="1" algn="l" eaLnBrk="1" hangingPunct="1">
              <a:lnSpc>
                <a:spcPct val="80000"/>
              </a:lnSpc>
              <a:buFont typeface="Wingdings" pitchFamily="2" charset="2"/>
              <a:buNone/>
            </a:pPr>
            <a:endParaRPr lang="en-US" altLang="en-US" sz="1400" dirty="0">
              <a:solidFill>
                <a:schemeClr val="tx1"/>
              </a:solidFill>
            </a:endParaRPr>
          </a:p>
          <a:p>
            <a:pPr lvl="1" algn="l" eaLnBrk="1" hangingPunct="1">
              <a:lnSpc>
                <a:spcPct val="80000"/>
              </a:lnSpc>
            </a:pPr>
            <a:r>
              <a:rPr lang="en-US" altLang="en-US" sz="1400" dirty="0">
                <a:solidFill>
                  <a:schemeClr val="tx1"/>
                </a:solidFill>
              </a:rPr>
              <a:t>Virtual appeals board review</a:t>
            </a:r>
          </a:p>
          <a:p>
            <a:pPr lvl="1" algn="l" eaLnBrk="1" hangingPunct="1">
              <a:lnSpc>
                <a:spcPct val="80000"/>
              </a:lnSpc>
              <a:buFont typeface="Wingdings" pitchFamily="2" charset="2"/>
              <a:buNone/>
            </a:pPr>
            <a:endParaRPr lang="en-US" altLang="en-US" sz="1400" dirty="0">
              <a:solidFill>
                <a:schemeClr val="tx1"/>
              </a:solidFill>
            </a:endParaRPr>
          </a:p>
          <a:p>
            <a:pPr algn="l" eaLnBrk="1" hangingPunct="1">
              <a:lnSpc>
                <a:spcPct val="80000"/>
              </a:lnSpc>
            </a:pPr>
            <a:r>
              <a:rPr lang="en-US" altLang="en-US" sz="1400" dirty="0">
                <a:solidFill>
                  <a:schemeClr val="tx1"/>
                </a:solidFill>
              </a:rPr>
              <a:t>Notification of OSY Director’s decision</a:t>
            </a:r>
          </a:p>
        </p:txBody>
      </p:sp>
      <p:sp>
        <p:nvSpPr>
          <p:cNvPr id="27650" name="Rectangle 2"/>
          <p:cNvSpPr>
            <a:spLocks noGrp="1" noChangeArrowheads="1"/>
          </p:cNvSpPr>
          <p:nvPr>
            <p:ph type="title"/>
          </p:nvPr>
        </p:nvSpPr>
        <p:spPr/>
        <p:txBody>
          <a:bodyPr/>
          <a:lstStyle/>
          <a:p>
            <a:pPr eaLnBrk="1" hangingPunct="1"/>
            <a:r>
              <a:rPr lang="en-US" altLang="en-US" dirty="0" smtClean="0">
                <a:solidFill>
                  <a:schemeClr val="tx1"/>
                </a:solidFill>
                <a:latin typeface="+mn-lt"/>
              </a:rPr>
              <a:t>Access Denial </a:t>
            </a:r>
            <a:r>
              <a:rPr lang="en-US" altLang="en-US" dirty="0">
                <a:solidFill>
                  <a:schemeClr val="tx1"/>
                </a:solidFill>
                <a:latin typeface="+mn-lt"/>
              </a:rPr>
              <a:t>Appeals</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Questions?</a:t>
            </a:r>
          </a:p>
        </p:txBody>
      </p:sp>
      <p:sp>
        <p:nvSpPr>
          <p:cNvPr id="3" name="Footer Placeholder 2"/>
          <p:cNvSpPr>
            <a:spLocks noGrp="1"/>
          </p:cNvSpPr>
          <p:nvPr>
            <p:ph type="ftr" sz="quarter" idx="11"/>
          </p:nvPr>
        </p:nvSpPr>
        <p:spPr/>
        <p:txBody>
          <a:bodyPr/>
          <a:lstStyle/>
          <a:p>
            <a:pPr>
              <a:defRPr/>
            </a:pPr>
            <a:r>
              <a:rPr lang="en-US" dirty="0"/>
              <a:t>Security is Everyone's Responsibility!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0" y="2551836"/>
            <a:ext cx="7848600" cy="1569660"/>
          </a:xfrm>
          <a:prstGeom prst="rect">
            <a:avLst/>
          </a:prstGeom>
        </p:spPr>
        <p:txBody>
          <a:bodyPr wrap="square">
            <a:spAutoFit/>
          </a:bodyPr>
          <a:lstStyle/>
          <a:p>
            <a:r>
              <a:rPr lang="en-US" sz="2400" dirty="0">
                <a:latin typeface="+mn-lt"/>
              </a:rPr>
              <a:t>If you have any unusual situations or are unsure how to effectively apply the guidance contained in the DAO, please do not hesitate to contact your servicing security office for additional guidance and assistance.</a:t>
            </a:r>
          </a:p>
        </p:txBody>
      </p:sp>
      <p:sp>
        <p:nvSpPr>
          <p:cNvPr id="7" name="Slide Number Placeholder 6"/>
          <p:cNvSpPr>
            <a:spLocks noGrp="1"/>
          </p:cNvSpPr>
          <p:nvPr>
            <p:ph type="sldNum" sz="quarter" idx="12"/>
          </p:nvPr>
        </p:nvSpPr>
        <p:spPr/>
        <p:txBody>
          <a:bodyPr/>
          <a:lstStyle/>
          <a:p>
            <a:pPr>
              <a:defRPr/>
            </a:pPr>
            <a:fld id="{BE305BB0-8167-4E88-8180-85DB745B3642}" type="slidenum">
              <a:rPr lang="en-US" smtClean="0"/>
              <a:pPr>
                <a:defRPr/>
              </a:pPr>
              <a:t>36</a:t>
            </a:fld>
            <a:endParaRPr lang="en-US" dirty="0"/>
          </a:p>
        </p:txBody>
      </p:sp>
    </p:spTree>
    <p:extLst>
      <p:ext uri="{BB962C8B-B14F-4D97-AF65-F5344CB8AC3E}">
        <p14:creationId xmlns:p14="http://schemas.microsoft.com/office/powerpoint/2010/main" val="2353237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04800" y="1905000"/>
            <a:ext cx="8153400" cy="4267200"/>
          </a:xfrm>
        </p:spPr>
        <p:txBody>
          <a:bodyPr/>
          <a:lstStyle/>
          <a:p>
            <a:pPr marL="0" indent="0" eaLnBrk="1" hangingPunct="1">
              <a:lnSpc>
                <a:spcPct val="90000"/>
              </a:lnSpc>
              <a:buNone/>
            </a:pPr>
            <a:r>
              <a:rPr lang="en-US" altLang="en-US" dirty="0">
                <a:solidFill>
                  <a:schemeClr val="tx1"/>
                </a:solidFill>
              </a:rPr>
              <a:t>Day to day access requests and issues - Servicing Security Offices (SSO)</a:t>
            </a:r>
          </a:p>
          <a:p>
            <a:pPr lvl="2" eaLnBrk="1" hangingPunct="1">
              <a:lnSpc>
                <a:spcPct val="90000"/>
              </a:lnSpc>
              <a:buFont typeface="Wingdings" pitchFamily="2" charset="2"/>
              <a:buNone/>
            </a:pPr>
            <a:endParaRPr lang="en-US" altLang="en-US" sz="1800" dirty="0">
              <a:solidFill>
                <a:schemeClr val="tx1"/>
              </a:solidFill>
            </a:endParaRPr>
          </a:p>
          <a:p>
            <a:pPr lvl="2" algn="l" eaLnBrk="1" hangingPunct="1">
              <a:lnSpc>
                <a:spcPct val="90000"/>
              </a:lnSpc>
            </a:pPr>
            <a:r>
              <a:rPr lang="en-US" altLang="en-US" sz="1800" dirty="0">
                <a:solidFill>
                  <a:schemeClr val="tx1"/>
                </a:solidFill>
              </a:rPr>
              <a:t>HCHB: 202-482-8355</a:t>
            </a:r>
          </a:p>
          <a:p>
            <a:pPr lvl="2" algn="l" eaLnBrk="1" hangingPunct="1">
              <a:lnSpc>
                <a:spcPct val="90000"/>
              </a:lnSpc>
            </a:pPr>
            <a:r>
              <a:rPr lang="en-US" altLang="en-US" sz="1800" dirty="0">
                <a:solidFill>
                  <a:schemeClr val="tx1"/>
                </a:solidFill>
              </a:rPr>
              <a:t>Eastern Region Security Office (ERSO): 301-713-0954</a:t>
            </a:r>
          </a:p>
          <a:p>
            <a:pPr lvl="2" algn="l" eaLnBrk="1" hangingPunct="1">
              <a:lnSpc>
                <a:spcPct val="90000"/>
              </a:lnSpc>
            </a:pPr>
            <a:r>
              <a:rPr lang="en-US" altLang="en-US" sz="1800" dirty="0">
                <a:solidFill>
                  <a:schemeClr val="tx1"/>
                </a:solidFill>
              </a:rPr>
              <a:t>Western Region Security Office (WRSO): </a:t>
            </a:r>
            <a:r>
              <a:rPr lang="en-US" altLang="en-US" sz="1800" dirty="0" smtClean="0">
                <a:solidFill>
                  <a:schemeClr val="tx1"/>
                </a:solidFill>
              </a:rPr>
              <a:t>206-526-6674</a:t>
            </a:r>
          </a:p>
          <a:p>
            <a:pPr lvl="2" algn="l" eaLnBrk="1" hangingPunct="1">
              <a:lnSpc>
                <a:spcPct val="90000"/>
              </a:lnSpc>
            </a:pPr>
            <a:r>
              <a:rPr lang="en-US" altLang="en-US" sz="1800" dirty="0" smtClean="0">
                <a:solidFill>
                  <a:schemeClr val="tx1"/>
                </a:solidFill>
              </a:rPr>
              <a:t>NIST: 301-975-3304</a:t>
            </a:r>
            <a:endParaRPr lang="en-US" altLang="en-US" sz="1800" dirty="0">
              <a:solidFill>
                <a:schemeClr val="tx1"/>
              </a:solidFill>
            </a:endParaRPr>
          </a:p>
          <a:p>
            <a:pPr lvl="2" algn="l" eaLnBrk="1" hangingPunct="1">
              <a:lnSpc>
                <a:spcPct val="90000"/>
              </a:lnSpc>
            </a:pPr>
            <a:r>
              <a:rPr lang="en-US" altLang="en-US" sz="1800" dirty="0">
                <a:solidFill>
                  <a:schemeClr val="tx1"/>
                </a:solidFill>
              </a:rPr>
              <a:t>Census </a:t>
            </a:r>
          </a:p>
          <a:p>
            <a:pPr lvl="3" algn="l" eaLnBrk="1" hangingPunct="1">
              <a:lnSpc>
                <a:spcPct val="90000"/>
              </a:lnSpc>
            </a:pPr>
            <a:r>
              <a:rPr lang="en-US" altLang="en-US" sz="1800" dirty="0">
                <a:solidFill>
                  <a:schemeClr val="tx1"/>
                </a:solidFill>
              </a:rPr>
              <a:t>Suitland  301-763-1716</a:t>
            </a:r>
          </a:p>
          <a:p>
            <a:pPr lvl="3" algn="l" eaLnBrk="1" hangingPunct="1">
              <a:lnSpc>
                <a:spcPct val="90000"/>
              </a:lnSpc>
            </a:pPr>
            <a:r>
              <a:rPr lang="en-US" altLang="en-US" sz="1800" dirty="0">
                <a:solidFill>
                  <a:schemeClr val="tx1"/>
                </a:solidFill>
              </a:rPr>
              <a:t>Jeffersonville 812-218-3595</a:t>
            </a:r>
          </a:p>
          <a:p>
            <a:pPr lvl="3" algn="l" eaLnBrk="1" hangingPunct="1">
              <a:lnSpc>
                <a:spcPct val="90000"/>
              </a:lnSpc>
            </a:pPr>
            <a:endParaRPr lang="en-US" altLang="en-US" sz="1800" dirty="0">
              <a:solidFill>
                <a:schemeClr val="tx1"/>
              </a:solidFill>
            </a:endParaRPr>
          </a:p>
          <a:p>
            <a:pPr marL="0" indent="0" algn="l" eaLnBrk="1" hangingPunct="1">
              <a:lnSpc>
                <a:spcPct val="90000"/>
              </a:lnSpc>
              <a:buNone/>
            </a:pPr>
            <a:r>
              <a:rPr lang="en-US" altLang="en-US" dirty="0">
                <a:solidFill>
                  <a:schemeClr val="tx1"/>
                </a:solidFill>
              </a:rPr>
              <a:t>             Suspicious activity</a:t>
            </a:r>
          </a:p>
          <a:p>
            <a:pPr lvl="2" algn="l" eaLnBrk="1" hangingPunct="1">
              <a:lnSpc>
                <a:spcPct val="90000"/>
              </a:lnSpc>
            </a:pPr>
            <a:r>
              <a:rPr lang="en-US" altLang="en-US" dirty="0">
                <a:solidFill>
                  <a:schemeClr val="tx1"/>
                </a:solidFill>
              </a:rPr>
              <a:t>OSY Investigations and Threat Management Division (ITMD) 202-482-2452</a:t>
            </a:r>
          </a:p>
        </p:txBody>
      </p:sp>
      <p:sp>
        <p:nvSpPr>
          <p:cNvPr id="29698" name="Rectangle 2"/>
          <p:cNvSpPr>
            <a:spLocks noGrp="1" noChangeArrowheads="1"/>
          </p:cNvSpPr>
          <p:nvPr>
            <p:ph type="title"/>
          </p:nvPr>
        </p:nvSpPr>
        <p:spPr>
          <a:xfrm>
            <a:off x="-13996" y="952500"/>
            <a:ext cx="9144000" cy="914400"/>
          </a:xfrm>
        </p:spPr>
        <p:txBody>
          <a:bodyPr/>
          <a:lstStyle/>
          <a:p>
            <a:pPr eaLnBrk="1" hangingPunct="1"/>
            <a:r>
              <a:rPr lang="en-US" altLang="en-US" sz="3200" dirty="0">
                <a:solidFill>
                  <a:schemeClr val="tx1"/>
                </a:solidFill>
                <a:latin typeface="+mn-lt"/>
              </a:rPr>
              <a:t>  </a:t>
            </a:r>
            <a:r>
              <a:rPr lang="en-US" altLang="en-US" dirty="0">
                <a:solidFill>
                  <a:schemeClr val="tx1"/>
                </a:solidFill>
                <a:latin typeface="+mn-lt"/>
              </a:rPr>
              <a:t>OSY Points of Contact</a:t>
            </a:r>
          </a:p>
        </p:txBody>
      </p:sp>
      <p:pic>
        <p:nvPicPr>
          <p:cNvPr id="5" name="Picture 4" descr="Department-of-Commerce-Insignia-Logo.jpg"/>
          <p:cNvPicPr>
            <a:picLocks noChangeAspect="1"/>
          </p:cNvPicPr>
          <p:nvPr/>
        </p:nvPicPr>
        <p:blipFill>
          <a:blip r:embed="rId3" cstate="print"/>
          <a:srcRect l="3823" r="4431" b="4762"/>
          <a:stretch>
            <a:fillRect/>
          </a:stretch>
        </p:blipFill>
        <p:spPr>
          <a:xfrm>
            <a:off x="241041" y="266700"/>
            <a:ext cx="1143000" cy="1143000"/>
          </a:xfrm>
          <a:prstGeom prst="ellipse">
            <a:avLst/>
          </a:prstGeom>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815130" y="609600"/>
            <a:ext cx="8077200" cy="1447800"/>
          </a:xfrm>
        </p:spPr>
        <p:txBody>
          <a:bodyPr/>
          <a:lstStyle/>
          <a:p>
            <a:pPr eaLnBrk="1" hangingPunct="1"/>
            <a:r>
              <a:rPr lang="en-US" altLang="en-US" dirty="0">
                <a:solidFill>
                  <a:prstClr val="black"/>
                </a:solidFill>
                <a:latin typeface="Times New Roman"/>
              </a:rPr>
              <a:t>Departmental </a:t>
            </a:r>
            <a:r>
              <a:rPr lang="en-US" altLang="en-US" dirty="0" smtClean="0">
                <a:solidFill>
                  <a:schemeClr val="tx1"/>
                </a:solidFill>
                <a:latin typeface="Times New Roman"/>
              </a:rPr>
              <a:t>Sponsor Responsibilities</a:t>
            </a:r>
            <a:endParaRPr lang="en-US" altLang="en-US" sz="2800" b="1" dirty="0">
              <a:solidFill>
                <a:schemeClr val="tx1"/>
              </a:solidFill>
              <a:latin typeface="Times New Roman" pitchFamily="18" charset="0"/>
              <a:cs typeface="Times New Roman" pitchFamily="18" charset="0"/>
            </a:endParaRPr>
          </a:p>
        </p:txBody>
      </p:sp>
      <p:sp>
        <p:nvSpPr>
          <p:cNvPr id="11" name="Rectangle 3"/>
          <p:cNvSpPr txBox="1">
            <a:spLocks noChangeArrowheads="1"/>
          </p:cNvSpPr>
          <p:nvPr/>
        </p:nvSpPr>
        <p:spPr bwMode="auto">
          <a:xfrm>
            <a:off x="838200" y="2286000"/>
            <a:ext cx="7699375" cy="3200400"/>
          </a:xfrm>
          <a:prstGeom prst="rect">
            <a:avLst/>
          </a:prstGeom>
          <a:noFill/>
          <a:ln w="9525">
            <a:noFill/>
            <a:miter lim="800000"/>
            <a:headEnd/>
            <a:tailEnd/>
          </a:ln>
        </p:spPr>
        <p:txBody>
          <a:bodyPr/>
          <a:lstStyle/>
          <a:p>
            <a:pPr marL="342900" indent="-342900" algn="ctr" eaLnBrk="0" hangingPunct="0">
              <a:spcBef>
                <a:spcPct val="20000"/>
              </a:spcBef>
              <a:defRPr/>
            </a:pPr>
            <a:r>
              <a:rPr lang="en-US" sz="2400" kern="0" dirty="0">
                <a:solidFill>
                  <a:srgbClr val="000000"/>
                </a:solidFill>
                <a:latin typeface="Times New Roman"/>
              </a:rPr>
              <a:t>The following slide has a Department Sponsor Training Acknowledgement Statement</a:t>
            </a:r>
            <a:br>
              <a:rPr lang="en-US" sz="2400" kern="0" dirty="0">
                <a:solidFill>
                  <a:srgbClr val="000000"/>
                </a:solidFill>
                <a:latin typeface="Times New Roman"/>
              </a:rPr>
            </a:br>
            <a:endParaRPr lang="en-US" sz="2400" kern="0" dirty="0">
              <a:solidFill>
                <a:srgbClr val="000000"/>
              </a:solidFill>
              <a:latin typeface="Times New Roman"/>
            </a:endParaRPr>
          </a:p>
          <a:p>
            <a:pPr marL="342900" indent="-342900" algn="ctr" eaLnBrk="0" hangingPunct="0">
              <a:spcBef>
                <a:spcPct val="20000"/>
              </a:spcBef>
              <a:defRPr/>
            </a:pPr>
            <a:r>
              <a:rPr lang="en-US" sz="2400" kern="0" dirty="0">
                <a:solidFill>
                  <a:srgbClr val="000000"/>
                </a:solidFill>
                <a:latin typeface="Times New Roman"/>
              </a:rPr>
              <a:t>Please print the Acknowledgement Statement and fax to your servicing office.</a:t>
            </a:r>
          </a:p>
          <a:p>
            <a:pPr marL="342900" indent="-342900" algn="ctr" eaLnBrk="0" hangingPunct="0">
              <a:spcBef>
                <a:spcPct val="20000"/>
              </a:spcBef>
              <a:defRPr/>
            </a:pPr>
            <a:endParaRPr lang="en-US" sz="2400" kern="0" dirty="0">
              <a:solidFill>
                <a:srgbClr val="000000"/>
              </a:solidFill>
              <a:latin typeface="Times New Roman"/>
            </a:endParaRPr>
          </a:p>
          <a:p>
            <a:pPr marL="342900" indent="-342900" algn="ctr" eaLnBrk="0" hangingPunct="0">
              <a:spcBef>
                <a:spcPct val="20000"/>
              </a:spcBef>
              <a:defRPr/>
            </a:pPr>
            <a:r>
              <a:rPr lang="en-US" sz="2400" kern="0" dirty="0">
                <a:solidFill>
                  <a:srgbClr val="000000"/>
                </a:solidFill>
                <a:latin typeface="Times New Roman"/>
              </a:rPr>
              <a:t>The Sponsor training is required on a yearly basis in order to be eligible to perform the duties of a Department Sponsor</a:t>
            </a:r>
            <a:br>
              <a:rPr lang="en-US" sz="2400" kern="0" dirty="0">
                <a:solidFill>
                  <a:srgbClr val="000000"/>
                </a:solidFill>
                <a:latin typeface="Times New Roman"/>
              </a:rPr>
            </a:br>
            <a:endParaRPr lang="en-US" sz="2400" kern="0" dirty="0">
              <a:solidFill>
                <a:srgbClr val="000000"/>
              </a:solidFill>
              <a:latin typeface="Times New Roman"/>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228600" y="228600"/>
            <a:ext cx="1066800" cy="1066800"/>
          </a:xfrm>
          <a:prstGeom prst="ellipse">
            <a:avLst/>
          </a:prstGeom>
        </p:spPr>
      </p:pic>
      <p:sp>
        <p:nvSpPr>
          <p:cNvPr id="2" name="Footer Placeholder 1"/>
          <p:cNvSpPr>
            <a:spLocks noGrp="1"/>
          </p:cNvSpPr>
          <p:nvPr>
            <p:ph type="ftr" sz="quarter" idx="11"/>
          </p:nvPr>
        </p:nvSpPr>
        <p:spPr/>
        <p:txBody>
          <a:bodyPr/>
          <a:lstStyle/>
          <a:p>
            <a:pPr>
              <a:defRPr/>
            </a:pPr>
            <a:r>
              <a:rPr lang="en-US" dirty="0"/>
              <a:t>Security is Everyone's Responsibility! </a:t>
            </a:r>
          </a:p>
        </p:txBody>
      </p:sp>
      <p:sp>
        <p:nvSpPr>
          <p:cNvPr id="4" name="Slide Number Placeholder 3"/>
          <p:cNvSpPr>
            <a:spLocks noGrp="1"/>
          </p:cNvSpPr>
          <p:nvPr>
            <p:ph type="sldNum" sz="quarter" idx="12"/>
          </p:nvPr>
        </p:nvSpPr>
        <p:spPr/>
        <p:txBody>
          <a:bodyPr/>
          <a:lstStyle/>
          <a:p>
            <a:pPr>
              <a:defRPr/>
            </a:pPr>
            <a:fld id="{6D5D9339-BD39-4491-A272-B306BB4FE784}" type="slidenum">
              <a:rPr lang="en-US" smtClean="0"/>
              <a:pPr>
                <a:defRPr/>
              </a:pPr>
              <a:t>38</a:t>
            </a:fld>
            <a:endParaRPr lang="en-US" dirty="0"/>
          </a:p>
        </p:txBody>
      </p:sp>
    </p:spTree>
  </p:cSld>
  <p:clrMapOvr>
    <a:masterClrMapping/>
  </p:clrMapOvr>
  <p:transition>
    <p:check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partment-of-Commerce-Insignia-Logo.jpg"/>
          <p:cNvPicPr>
            <a:picLocks noChangeAspect="1"/>
          </p:cNvPicPr>
          <p:nvPr/>
        </p:nvPicPr>
        <p:blipFill>
          <a:blip r:embed="rId3" cstate="print"/>
          <a:srcRect l="3823" r="4431" b="4762"/>
          <a:stretch>
            <a:fillRect/>
          </a:stretch>
        </p:blipFill>
        <p:spPr>
          <a:xfrm>
            <a:off x="304800" y="228600"/>
            <a:ext cx="990600" cy="990600"/>
          </a:xfrm>
          <a:prstGeom prst="ellipse">
            <a:avLst/>
          </a:prstGeom>
        </p:spPr>
      </p:pic>
      <p:sp>
        <p:nvSpPr>
          <p:cNvPr id="2" name="TextBox 1"/>
          <p:cNvSpPr txBox="1"/>
          <p:nvPr/>
        </p:nvSpPr>
        <p:spPr>
          <a:xfrm>
            <a:off x="152400" y="399871"/>
            <a:ext cx="8686800" cy="1200329"/>
          </a:xfrm>
          <a:prstGeom prst="rect">
            <a:avLst/>
          </a:prstGeom>
          <a:noFill/>
        </p:spPr>
        <p:txBody>
          <a:bodyPr wrap="square" rtlCol="0">
            <a:spAutoFit/>
          </a:bodyPr>
          <a:lstStyle/>
          <a:p>
            <a:pPr algn="ctr"/>
            <a:r>
              <a:rPr lang="en-US" dirty="0"/>
              <a:t>       </a:t>
            </a:r>
            <a:r>
              <a:rPr lang="en-US" altLang="en-US" sz="3600" kern="0" dirty="0">
                <a:solidFill>
                  <a:prstClr val="black"/>
                </a:solidFill>
                <a:latin typeface="Times New Roman"/>
                <a:ea typeface="+mj-ea"/>
                <a:cs typeface="+mj-cs"/>
              </a:rPr>
              <a:t>Departmental </a:t>
            </a:r>
            <a:r>
              <a:rPr lang="en-US" altLang="en-US" sz="3600" kern="0" dirty="0" smtClean="0">
                <a:latin typeface="Times New Roman"/>
                <a:ea typeface="+mj-ea"/>
                <a:cs typeface="+mj-cs"/>
              </a:rPr>
              <a:t>Sponsor</a:t>
            </a:r>
            <a:endParaRPr lang="en-US" altLang="en-US" sz="3600" kern="0" dirty="0">
              <a:latin typeface="Times New Roman"/>
              <a:ea typeface="+mj-ea"/>
              <a:cs typeface="+mj-cs"/>
            </a:endParaRPr>
          </a:p>
          <a:p>
            <a:r>
              <a:rPr lang="en-US" altLang="en-US" sz="3600" kern="0" dirty="0">
                <a:solidFill>
                  <a:srgbClr val="FF0000"/>
                </a:solidFill>
                <a:latin typeface="Times New Roman"/>
                <a:ea typeface="+mj-ea"/>
                <a:cs typeface="+mj-cs"/>
              </a:rPr>
              <a:t>          </a:t>
            </a:r>
            <a:r>
              <a:rPr lang="en-US" altLang="en-US" sz="3600" kern="0" dirty="0">
                <a:solidFill>
                  <a:prstClr val="black"/>
                </a:solidFill>
                <a:latin typeface="Times New Roman"/>
                <a:ea typeface="+mj-ea"/>
                <a:cs typeface="+mj-cs"/>
              </a:rPr>
              <a:t>        Training Acknowledgment </a:t>
            </a:r>
            <a:endParaRPr lang="en-US" sz="2800" dirty="0">
              <a:latin typeface="+mn-lt"/>
            </a:endParaRPr>
          </a:p>
        </p:txBody>
      </p:sp>
      <p:sp>
        <p:nvSpPr>
          <p:cNvPr id="3" name="TextBox 2"/>
          <p:cNvSpPr txBox="1"/>
          <p:nvPr/>
        </p:nvSpPr>
        <p:spPr>
          <a:xfrm>
            <a:off x="457200" y="1981200"/>
            <a:ext cx="8305800" cy="830997"/>
          </a:xfrm>
          <a:prstGeom prst="rect">
            <a:avLst/>
          </a:prstGeom>
          <a:noFill/>
        </p:spPr>
        <p:txBody>
          <a:bodyPr wrap="square" rtlCol="0">
            <a:spAutoFit/>
          </a:bodyPr>
          <a:lstStyle/>
          <a:p>
            <a:r>
              <a:rPr lang="en-US" sz="1600" dirty="0">
                <a:latin typeface="+mn-lt"/>
              </a:rPr>
              <a:t>My signature below indicates that I have read or have been briefed and understand the Department of Commerce, Office of Security, Sponsor Training Briefing.  I am aware that any questions I have concerning the contents of this briefing should be directed to my servicing security office.</a:t>
            </a:r>
          </a:p>
        </p:txBody>
      </p:sp>
      <p:sp>
        <p:nvSpPr>
          <p:cNvPr id="6" name="TextBox 5"/>
          <p:cNvSpPr txBox="1"/>
          <p:nvPr/>
        </p:nvSpPr>
        <p:spPr>
          <a:xfrm>
            <a:off x="533400" y="3352800"/>
            <a:ext cx="8229600" cy="369332"/>
          </a:xfrm>
          <a:prstGeom prst="rect">
            <a:avLst/>
          </a:prstGeom>
          <a:noFill/>
        </p:spPr>
        <p:txBody>
          <a:bodyPr wrap="square" rtlCol="0">
            <a:spAutoFit/>
          </a:bodyPr>
          <a:lstStyle/>
          <a:p>
            <a:r>
              <a:rPr lang="en-US" dirty="0">
                <a:latin typeface="+mn-lt"/>
              </a:rPr>
              <a:t>Print Name: _____________________________________________________</a:t>
            </a:r>
          </a:p>
        </p:txBody>
      </p:sp>
      <p:sp>
        <p:nvSpPr>
          <p:cNvPr id="8" name="TextBox 7"/>
          <p:cNvSpPr txBox="1"/>
          <p:nvPr/>
        </p:nvSpPr>
        <p:spPr>
          <a:xfrm>
            <a:off x="533400" y="3962400"/>
            <a:ext cx="8229600" cy="369332"/>
          </a:xfrm>
          <a:prstGeom prst="rect">
            <a:avLst/>
          </a:prstGeom>
          <a:noFill/>
        </p:spPr>
        <p:txBody>
          <a:bodyPr wrap="square" rtlCol="0">
            <a:spAutoFit/>
          </a:bodyPr>
          <a:lstStyle/>
          <a:p>
            <a:r>
              <a:rPr lang="en-US" dirty="0">
                <a:latin typeface="+mn-lt"/>
              </a:rPr>
              <a:t>Bureau Office: ___________________________________________________</a:t>
            </a:r>
          </a:p>
        </p:txBody>
      </p:sp>
      <p:sp>
        <p:nvSpPr>
          <p:cNvPr id="9" name="TextBox 8"/>
          <p:cNvSpPr txBox="1"/>
          <p:nvPr/>
        </p:nvSpPr>
        <p:spPr>
          <a:xfrm>
            <a:off x="533400" y="4572000"/>
            <a:ext cx="8229600" cy="369332"/>
          </a:xfrm>
          <a:prstGeom prst="rect">
            <a:avLst/>
          </a:prstGeom>
          <a:noFill/>
        </p:spPr>
        <p:txBody>
          <a:bodyPr wrap="square" rtlCol="0">
            <a:spAutoFit/>
          </a:bodyPr>
          <a:lstStyle/>
          <a:p>
            <a:r>
              <a:rPr lang="en-US" dirty="0">
                <a:latin typeface="+mn-lt"/>
              </a:rPr>
              <a:t>Work Phone: ____________________________________________________</a:t>
            </a:r>
          </a:p>
        </p:txBody>
      </p:sp>
      <p:sp>
        <p:nvSpPr>
          <p:cNvPr id="10" name="TextBox 9"/>
          <p:cNvSpPr txBox="1"/>
          <p:nvPr/>
        </p:nvSpPr>
        <p:spPr>
          <a:xfrm>
            <a:off x="533400" y="5105400"/>
            <a:ext cx="8229600" cy="369332"/>
          </a:xfrm>
          <a:prstGeom prst="rect">
            <a:avLst/>
          </a:prstGeom>
          <a:noFill/>
        </p:spPr>
        <p:txBody>
          <a:bodyPr wrap="square" rtlCol="0">
            <a:spAutoFit/>
          </a:bodyPr>
          <a:lstStyle/>
          <a:p>
            <a:r>
              <a:rPr lang="en-US" dirty="0">
                <a:latin typeface="+mn-lt"/>
              </a:rPr>
              <a:t>Signature and Date: ______________________________________________</a:t>
            </a:r>
          </a:p>
        </p:txBody>
      </p:sp>
      <p:sp>
        <p:nvSpPr>
          <p:cNvPr id="11" name="TextBox 10"/>
          <p:cNvSpPr txBox="1"/>
          <p:nvPr/>
        </p:nvSpPr>
        <p:spPr>
          <a:xfrm>
            <a:off x="533400" y="5715000"/>
            <a:ext cx="8229600" cy="246221"/>
          </a:xfrm>
          <a:prstGeom prst="rect">
            <a:avLst/>
          </a:prstGeom>
          <a:noFill/>
        </p:spPr>
        <p:txBody>
          <a:bodyPr wrap="square" rtlCol="0">
            <a:spAutoFit/>
          </a:bodyPr>
          <a:lstStyle/>
          <a:p>
            <a:r>
              <a:rPr lang="en-US" sz="1000" dirty="0">
                <a:latin typeface="+mn-lt"/>
              </a:rPr>
              <a:t>Collection of this information is authorized by Executive Order 9397, 10450, 12356; USC 301 and 7531-532; 15 USC 1501 et seq; and 44 USC 3101</a:t>
            </a:r>
          </a:p>
        </p:txBody>
      </p:sp>
      <p:sp>
        <p:nvSpPr>
          <p:cNvPr id="4" name="Footer Placeholder 3"/>
          <p:cNvSpPr>
            <a:spLocks noGrp="1"/>
          </p:cNvSpPr>
          <p:nvPr>
            <p:ph type="ftr" sz="quarter" idx="11"/>
          </p:nvPr>
        </p:nvSpPr>
        <p:spPr/>
        <p:txBody>
          <a:bodyPr/>
          <a:lstStyle/>
          <a:p>
            <a:pPr>
              <a:defRPr/>
            </a:pPr>
            <a:r>
              <a:rPr lang="en-US" dirty="0"/>
              <a:t>Security is Everyone's Responsibility! </a:t>
            </a:r>
          </a:p>
        </p:txBody>
      </p:sp>
      <p:sp>
        <p:nvSpPr>
          <p:cNvPr id="7" name="Slide Number Placeholder 6"/>
          <p:cNvSpPr>
            <a:spLocks noGrp="1"/>
          </p:cNvSpPr>
          <p:nvPr>
            <p:ph type="sldNum" sz="quarter" idx="12"/>
          </p:nvPr>
        </p:nvSpPr>
        <p:spPr/>
        <p:txBody>
          <a:bodyPr/>
          <a:lstStyle/>
          <a:p>
            <a:pPr>
              <a:defRPr/>
            </a:pPr>
            <a:fld id="{6D5D9339-BD39-4491-A272-B306BB4FE78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3B94D4C9-7C5B-48B9-8B93-F4BCED0FAD20}" type="slidenum">
              <a:rPr lang="en-US">
                <a:solidFill>
                  <a:schemeClr val="tx2"/>
                </a:solidFill>
                <a:latin typeface="+mn-lt"/>
                <a:cs typeface="+mn-cs"/>
              </a:rPr>
              <a:pPr fontAlgn="auto">
                <a:spcBef>
                  <a:spcPts val="0"/>
                </a:spcBef>
                <a:spcAft>
                  <a:spcPts val="0"/>
                </a:spcAft>
                <a:defRPr/>
              </a:pPr>
              <a:t>4</a:t>
            </a:fld>
            <a:endParaRPr lang="en-US" dirty="0">
              <a:solidFill>
                <a:schemeClr val="tx2"/>
              </a:solidFill>
              <a:latin typeface="+mn-lt"/>
              <a:cs typeface="+mn-cs"/>
            </a:endParaRPr>
          </a:p>
        </p:txBody>
      </p:sp>
      <p:sp>
        <p:nvSpPr>
          <p:cNvPr id="6147" name="Rectangle 2"/>
          <p:cNvSpPr>
            <a:spLocks noGrp="1" noChangeArrowheads="1"/>
          </p:cNvSpPr>
          <p:nvPr>
            <p:ph type="title"/>
          </p:nvPr>
        </p:nvSpPr>
        <p:spPr>
          <a:xfrm>
            <a:off x="1981200" y="914400"/>
            <a:ext cx="5181600" cy="685800"/>
          </a:xfrm>
        </p:spPr>
        <p:txBody>
          <a:bodyPr/>
          <a:lstStyle/>
          <a:p>
            <a:pPr eaLnBrk="1" hangingPunct="1"/>
            <a:r>
              <a:rPr lang="en-US" altLang="en-US" sz="2400" b="1" dirty="0" smtClean="0">
                <a:solidFill>
                  <a:srgbClr val="000000"/>
                </a:solidFill>
                <a:latin typeface="Times New Roman" pitchFamily="18" charset="0"/>
                <a:cs typeface="Times New Roman" pitchFamily="18" charset="0"/>
              </a:rPr>
              <a:t>Potential Indicators of Espionage</a:t>
            </a:r>
          </a:p>
        </p:txBody>
      </p:sp>
      <p:sp>
        <p:nvSpPr>
          <p:cNvPr id="11" name="Rectangle 3"/>
          <p:cNvSpPr txBox="1">
            <a:spLocks noChangeArrowheads="1"/>
          </p:cNvSpPr>
          <p:nvPr/>
        </p:nvSpPr>
        <p:spPr bwMode="auto">
          <a:xfrm>
            <a:off x="722313" y="2057400"/>
            <a:ext cx="7699375" cy="41910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solidFill>
                  <a:srgbClr val="000000"/>
                </a:solidFill>
                <a:latin typeface="Times New Roman"/>
              </a:rPr>
              <a:t>Disgruntlement with the U. S. Government strong enough to cause an individual to seek or wish for revenge.</a:t>
            </a:r>
          </a:p>
          <a:p>
            <a:pPr marL="342900" indent="-342900" eaLnBrk="0" hangingPunct="0">
              <a:spcBef>
                <a:spcPct val="20000"/>
              </a:spcBef>
              <a:buFontTx/>
              <a:buChar char="•"/>
              <a:defRPr/>
            </a:pPr>
            <a:r>
              <a:rPr lang="en-US" sz="2000" kern="0" dirty="0">
                <a:solidFill>
                  <a:srgbClr val="000000"/>
                </a:solidFill>
                <a:latin typeface="Times New Roman"/>
              </a:rPr>
              <a:t>Any statement that suggests conflicting loyalties may affect the proper handling and protection of sensitive information.</a:t>
            </a:r>
          </a:p>
          <a:p>
            <a:pPr marL="342900" indent="-342900" eaLnBrk="0" hangingPunct="0">
              <a:spcBef>
                <a:spcPct val="20000"/>
              </a:spcBef>
              <a:buFontTx/>
              <a:buChar char="•"/>
              <a:defRPr/>
            </a:pPr>
            <a:r>
              <a:rPr lang="en-US" sz="2000" kern="0" dirty="0">
                <a:solidFill>
                  <a:srgbClr val="000000"/>
                </a:solidFill>
                <a:latin typeface="Times New Roman"/>
              </a:rPr>
              <a:t>Active attempts to encourage others to violate laws or disobey security policies and procedures.</a:t>
            </a:r>
          </a:p>
          <a:p>
            <a:pPr marL="342900" indent="-342900" eaLnBrk="0" hangingPunct="0">
              <a:spcBef>
                <a:spcPct val="20000"/>
              </a:spcBef>
              <a:buFontTx/>
              <a:buChar char="•"/>
              <a:defRPr/>
            </a:pPr>
            <a:r>
              <a:rPr lang="en-US" sz="2000" kern="0" dirty="0">
                <a:solidFill>
                  <a:srgbClr val="000000"/>
                </a:solidFill>
                <a:latin typeface="Times New Roman"/>
              </a:rPr>
              <a:t>Membership in, or attempt to conceal membership in, any group which:</a:t>
            </a:r>
          </a:p>
          <a:p>
            <a:pPr marL="1257300" lvl="2" indent="-342900" eaLnBrk="0" hangingPunct="0">
              <a:spcBef>
                <a:spcPct val="20000"/>
              </a:spcBef>
              <a:buFontTx/>
              <a:buChar char="•"/>
              <a:defRPr/>
            </a:pPr>
            <a:r>
              <a:rPr lang="en-US" sz="2000" kern="0" dirty="0">
                <a:solidFill>
                  <a:srgbClr val="000000"/>
                </a:solidFill>
                <a:latin typeface="Times New Roman"/>
              </a:rPr>
              <a:t>Advocates the use of force or violence to cause political change within the U.S.</a:t>
            </a:r>
          </a:p>
          <a:p>
            <a:pPr marL="1257300" lvl="2" indent="-342900" eaLnBrk="0" hangingPunct="0">
              <a:spcBef>
                <a:spcPct val="20000"/>
              </a:spcBef>
              <a:buFontTx/>
              <a:buChar char="•"/>
              <a:defRPr/>
            </a:pPr>
            <a:r>
              <a:rPr lang="en-US" sz="2000" kern="0" dirty="0">
                <a:solidFill>
                  <a:srgbClr val="000000"/>
                </a:solidFill>
                <a:latin typeface="Times New Roman"/>
              </a:rPr>
              <a:t>Has been identified as a front group for foreign interests</a:t>
            </a:r>
          </a:p>
          <a:p>
            <a:pPr marL="1257300" lvl="2" indent="-342900" eaLnBrk="0" hangingPunct="0">
              <a:spcBef>
                <a:spcPct val="20000"/>
              </a:spcBef>
              <a:buFontTx/>
              <a:buChar char="•"/>
              <a:defRPr/>
            </a:pPr>
            <a:r>
              <a:rPr lang="en-US" sz="2000" kern="0" dirty="0">
                <a:solidFill>
                  <a:srgbClr val="000000"/>
                </a:solidFill>
                <a:latin typeface="Times New Roman"/>
              </a:rPr>
              <a:t>Advocates loyalties to a foreign interest</a:t>
            </a: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C4B99304-D765-43E4-9AA3-CC8B6FFC5C50}" type="slidenum">
              <a:rPr lang="en-US">
                <a:solidFill>
                  <a:schemeClr val="tx2"/>
                </a:solidFill>
                <a:latin typeface="+mn-lt"/>
                <a:cs typeface="+mn-cs"/>
              </a:rPr>
              <a:pPr fontAlgn="auto">
                <a:spcBef>
                  <a:spcPts val="0"/>
                </a:spcBef>
                <a:spcAft>
                  <a:spcPts val="0"/>
                </a:spcAft>
                <a:defRPr/>
              </a:pPr>
              <a:t>5</a:t>
            </a:fld>
            <a:endParaRPr lang="en-US" dirty="0">
              <a:solidFill>
                <a:schemeClr val="tx2"/>
              </a:solidFill>
              <a:latin typeface="+mn-lt"/>
              <a:cs typeface="+mn-cs"/>
            </a:endParaRPr>
          </a:p>
        </p:txBody>
      </p:sp>
      <p:sp>
        <p:nvSpPr>
          <p:cNvPr id="7171" name="Rectangle 2"/>
          <p:cNvSpPr>
            <a:spLocks noGrp="1" noChangeArrowheads="1"/>
          </p:cNvSpPr>
          <p:nvPr>
            <p:ph type="title"/>
          </p:nvPr>
        </p:nvSpPr>
        <p:spPr>
          <a:xfrm>
            <a:off x="1981200" y="914400"/>
            <a:ext cx="5181600" cy="685800"/>
          </a:xfrm>
        </p:spPr>
        <p:txBody>
          <a:bodyPr/>
          <a:lstStyle/>
          <a:p>
            <a:pPr eaLnBrk="1" hangingPunct="1"/>
            <a:r>
              <a:rPr lang="en-US" altLang="en-US" sz="2400" b="1" dirty="0" smtClean="0">
                <a:solidFill>
                  <a:srgbClr val="000000"/>
                </a:solidFill>
                <a:latin typeface="Times New Roman" pitchFamily="18" charset="0"/>
                <a:cs typeface="Times New Roman" pitchFamily="18" charset="0"/>
              </a:rPr>
              <a:t>Potential Indicators of </a:t>
            </a:r>
            <a:br>
              <a:rPr lang="en-US" altLang="en-US" sz="2400" b="1" dirty="0" smtClean="0">
                <a:solidFill>
                  <a:srgbClr val="000000"/>
                </a:solidFill>
                <a:latin typeface="Times New Roman" pitchFamily="18" charset="0"/>
                <a:cs typeface="Times New Roman" pitchFamily="18" charset="0"/>
              </a:rPr>
            </a:br>
            <a:r>
              <a:rPr lang="en-US" altLang="en-US" sz="2400" b="1" dirty="0" smtClean="0">
                <a:solidFill>
                  <a:srgbClr val="000000"/>
                </a:solidFill>
                <a:latin typeface="Times New Roman" pitchFamily="18" charset="0"/>
                <a:cs typeface="Times New Roman" pitchFamily="18" charset="0"/>
              </a:rPr>
              <a:t>Information Collection</a:t>
            </a:r>
          </a:p>
        </p:txBody>
      </p:sp>
      <p:sp>
        <p:nvSpPr>
          <p:cNvPr id="11" name="Rectangle 3"/>
          <p:cNvSpPr txBox="1">
            <a:spLocks noChangeArrowheads="1"/>
          </p:cNvSpPr>
          <p:nvPr/>
        </p:nvSpPr>
        <p:spPr bwMode="auto">
          <a:xfrm>
            <a:off x="722313" y="2133600"/>
            <a:ext cx="7699375" cy="41148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200" kern="0" dirty="0">
                <a:solidFill>
                  <a:srgbClr val="000000"/>
                </a:solidFill>
                <a:latin typeface="Times New Roman"/>
              </a:rPr>
              <a:t>Asking others to obtain or facilitate access to </a:t>
            </a:r>
            <a:r>
              <a:rPr lang="en-US" sz="2200" kern="0" dirty="0" smtClean="0">
                <a:solidFill>
                  <a:srgbClr val="000000"/>
                </a:solidFill>
                <a:latin typeface="Times New Roman"/>
              </a:rPr>
              <a:t>sensitive, proprietary or classified material which </a:t>
            </a:r>
            <a:r>
              <a:rPr lang="en-US" sz="2200" kern="0" dirty="0">
                <a:solidFill>
                  <a:srgbClr val="000000"/>
                </a:solidFill>
                <a:latin typeface="Times New Roman"/>
              </a:rPr>
              <a:t>one does not have authorized </a:t>
            </a:r>
            <a:r>
              <a:rPr lang="en-US" sz="2200" kern="0" dirty="0" smtClean="0">
                <a:solidFill>
                  <a:srgbClr val="000000"/>
                </a:solidFill>
                <a:latin typeface="Times New Roman"/>
              </a:rPr>
              <a:t>access or a need-to-know.</a:t>
            </a:r>
          </a:p>
          <a:p>
            <a:pPr eaLnBrk="0" hangingPunct="0">
              <a:spcBef>
                <a:spcPct val="20000"/>
              </a:spcBef>
              <a:defRPr/>
            </a:pPr>
            <a:endParaRPr lang="en-US" sz="2200" kern="0" dirty="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Obtaining or attempting to obtain a witness signature on a classified document destruction record when the witness did not observe the destruction</a:t>
            </a:r>
            <a:r>
              <a:rPr lang="en-US" sz="2200" kern="0" dirty="0" smtClean="0">
                <a:solidFill>
                  <a:srgbClr val="000000"/>
                </a:solidFill>
                <a:latin typeface="Times New Roman"/>
              </a:rPr>
              <a:t>.</a:t>
            </a:r>
          </a:p>
          <a:p>
            <a:pPr eaLnBrk="0" hangingPunct="0">
              <a:spcBef>
                <a:spcPct val="20000"/>
              </a:spcBef>
              <a:defRPr/>
            </a:pPr>
            <a:endParaRPr lang="en-US" sz="2200" kern="0" dirty="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Offering money to a person with a sensitive job in what appears to be an attempt to entice that person into some unspecified illegal activity</a:t>
            </a:r>
            <a:r>
              <a:rPr lang="en-US" sz="2200" kern="0" dirty="0" smtClean="0">
                <a:solidFill>
                  <a:srgbClr val="000000"/>
                </a:solidFill>
                <a:latin typeface="Times New Roman"/>
              </a:rPr>
              <a:t>.</a:t>
            </a:r>
            <a:endParaRPr lang="en-US" sz="2200" kern="0" dirty="0">
              <a:solidFill>
                <a:srgbClr val="000000"/>
              </a:solidFill>
              <a:latin typeface="Times New Roman"/>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C4B99304-D765-43E4-9AA3-CC8B6FFC5C50}" type="slidenum">
              <a:rPr lang="en-US">
                <a:solidFill>
                  <a:schemeClr val="tx2"/>
                </a:solidFill>
                <a:latin typeface="+mn-lt"/>
                <a:cs typeface="+mn-cs"/>
              </a:rPr>
              <a:pPr fontAlgn="auto">
                <a:spcBef>
                  <a:spcPts val="0"/>
                </a:spcBef>
                <a:spcAft>
                  <a:spcPts val="0"/>
                </a:spcAft>
                <a:defRPr/>
              </a:pPr>
              <a:t>6</a:t>
            </a:fld>
            <a:endParaRPr lang="en-US" dirty="0">
              <a:solidFill>
                <a:schemeClr val="tx2"/>
              </a:solidFill>
              <a:latin typeface="+mn-lt"/>
              <a:cs typeface="+mn-cs"/>
            </a:endParaRPr>
          </a:p>
        </p:txBody>
      </p:sp>
      <p:sp>
        <p:nvSpPr>
          <p:cNvPr id="7171" name="Rectangle 2"/>
          <p:cNvSpPr>
            <a:spLocks noGrp="1" noChangeArrowheads="1"/>
          </p:cNvSpPr>
          <p:nvPr>
            <p:ph type="title"/>
          </p:nvPr>
        </p:nvSpPr>
        <p:spPr>
          <a:xfrm>
            <a:off x="1981200" y="914400"/>
            <a:ext cx="5181600" cy="685800"/>
          </a:xfrm>
        </p:spPr>
        <p:txBody>
          <a:bodyPr/>
          <a:lstStyle/>
          <a:p>
            <a:pPr eaLnBrk="1" hangingPunct="1"/>
            <a:r>
              <a:rPr lang="en-US" altLang="en-US" sz="2400" b="1" smtClean="0">
                <a:solidFill>
                  <a:srgbClr val="000000"/>
                </a:solidFill>
                <a:latin typeface="Times New Roman" pitchFamily="18" charset="0"/>
                <a:cs typeface="Times New Roman" pitchFamily="18" charset="0"/>
              </a:rPr>
              <a:t>Potential Indicators of </a:t>
            </a:r>
            <a:br>
              <a:rPr lang="en-US" altLang="en-US" sz="2400" b="1" smtClean="0">
                <a:solidFill>
                  <a:srgbClr val="000000"/>
                </a:solidFill>
                <a:latin typeface="Times New Roman" pitchFamily="18" charset="0"/>
                <a:cs typeface="Times New Roman" pitchFamily="18" charset="0"/>
              </a:rPr>
            </a:br>
            <a:r>
              <a:rPr lang="en-US" altLang="en-US" sz="2400" b="1" smtClean="0">
                <a:solidFill>
                  <a:srgbClr val="000000"/>
                </a:solidFill>
                <a:latin typeface="Times New Roman" pitchFamily="18" charset="0"/>
                <a:cs typeface="Times New Roman" pitchFamily="18" charset="0"/>
              </a:rPr>
              <a:t>Information Collection</a:t>
            </a:r>
          </a:p>
        </p:txBody>
      </p:sp>
      <p:sp>
        <p:nvSpPr>
          <p:cNvPr id="11" name="Rectangle 3"/>
          <p:cNvSpPr txBox="1">
            <a:spLocks noChangeArrowheads="1"/>
          </p:cNvSpPr>
          <p:nvPr/>
        </p:nvSpPr>
        <p:spPr bwMode="auto">
          <a:xfrm>
            <a:off x="722313" y="1981200"/>
            <a:ext cx="7699375" cy="4267200"/>
          </a:xfrm>
          <a:prstGeom prst="rect">
            <a:avLst/>
          </a:prstGeom>
          <a:noFill/>
          <a:ln w="9525">
            <a:noFill/>
            <a:miter lim="800000"/>
            <a:headEnd/>
            <a:tailEnd/>
          </a:ln>
        </p:spPr>
        <p:txBody>
          <a:bodyPr/>
          <a:lstStyle/>
          <a:p>
            <a:pPr eaLnBrk="0" hangingPunct="0">
              <a:spcBef>
                <a:spcPct val="20000"/>
              </a:spcBef>
              <a:defRPr/>
            </a:pPr>
            <a:endParaRPr lang="en-US" sz="2200" kern="0" dirty="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Undue curiosity or requests for information about matters not within the scope of the individuals job or </a:t>
            </a:r>
            <a:r>
              <a:rPr lang="en-US" sz="2200" kern="0" dirty="0" smtClean="0">
                <a:solidFill>
                  <a:srgbClr val="000000"/>
                </a:solidFill>
                <a:latin typeface="Times New Roman"/>
              </a:rPr>
              <a:t>need-to-know.</a:t>
            </a:r>
          </a:p>
          <a:p>
            <a:pPr eaLnBrk="0" hangingPunct="0">
              <a:spcBef>
                <a:spcPct val="20000"/>
              </a:spcBef>
              <a:defRPr/>
            </a:pPr>
            <a:endParaRPr lang="en-US" sz="2200" kern="0" dirty="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Unauthorized removal or attempts to remove </a:t>
            </a:r>
            <a:r>
              <a:rPr lang="en-US" sz="2200" kern="0" dirty="0" smtClean="0">
                <a:solidFill>
                  <a:srgbClr val="000000"/>
                </a:solidFill>
                <a:latin typeface="Times New Roman"/>
              </a:rPr>
              <a:t>sensitive, </a:t>
            </a:r>
            <a:r>
              <a:rPr lang="en-US" sz="2200" kern="0" dirty="0">
                <a:solidFill>
                  <a:srgbClr val="000000"/>
                </a:solidFill>
                <a:latin typeface="Times New Roman"/>
              </a:rPr>
              <a:t>classified, export-controlled, proprietary, or other protected material from the work </a:t>
            </a:r>
            <a:r>
              <a:rPr lang="en-US" sz="2200" kern="0" dirty="0" smtClean="0">
                <a:solidFill>
                  <a:srgbClr val="000000"/>
                </a:solidFill>
                <a:latin typeface="Times New Roman"/>
              </a:rPr>
              <a:t>area.</a:t>
            </a:r>
          </a:p>
          <a:p>
            <a:pPr eaLnBrk="0" hangingPunct="0">
              <a:spcBef>
                <a:spcPct val="20000"/>
              </a:spcBef>
              <a:defRPr/>
            </a:pPr>
            <a:endParaRPr lang="en-US" sz="2200" kern="0" dirty="0" smtClean="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Retention of classified, export-controlled, proprietary, or other sensitive information obtained through previous employment without the authorization or the knowledge of that employer.</a:t>
            </a:r>
          </a:p>
          <a:p>
            <a:pPr marL="342900" indent="-342900" eaLnBrk="0" hangingPunct="0">
              <a:spcBef>
                <a:spcPct val="20000"/>
              </a:spcBef>
              <a:buFontTx/>
              <a:buChar char="•"/>
              <a:defRPr/>
            </a:pPr>
            <a:endParaRPr lang="en-US" sz="2200" kern="0" dirty="0">
              <a:solidFill>
                <a:srgbClr val="000000"/>
              </a:solidFill>
              <a:latin typeface="Times New Roman"/>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extLst>
      <p:ext uri="{BB962C8B-B14F-4D97-AF65-F5344CB8AC3E}">
        <p14:creationId xmlns:p14="http://schemas.microsoft.com/office/powerpoint/2010/main" val="2136466324"/>
      </p:ext>
    </p:extLst>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FE45598D-A8FB-446E-8F10-50C86F7A3CC5}" type="slidenum">
              <a:rPr lang="en-US">
                <a:solidFill>
                  <a:schemeClr val="tx2"/>
                </a:solidFill>
                <a:latin typeface="+mn-lt"/>
                <a:cs typeface="+mn-cs"/>
              </a:rPr>
              <a:pPr fontAlgn="auto">
                <a:spcBef>
                  <a:spcPts val="0"/>
                </a:spcBef>
                <a:spcAft>
                  <a:spcPts val="0"/>
                </a:spcAft>
                <a:defRPr/>
              </a:pPr>
              <a:t>7</a:t>
            </a:fld>
            <a:endParaRPr lang="en-US" dirty="0">
              <a:solidFill>
                <a:schemeClr val="tx2"/>
              </a:solidFill>
              <a:latin typeface="+mn-lt"/>
              <a:cs typeface="+mn-cs"/>
            </a:endParaRPr>
          </a:p>
        </p:txBody>
      </p:sp>
      <p:sp>
        <p:nvSpPr>
          <p:cNvPr id="10" name="Rectangle 2"/>
          <p:cNvSpPr txBox="1">
            <a:spLocks noChangeArrowheads="1"/>
          </p:cNvSpPr>
          <p:nvPr/>
        </p:nvSpPr>
        <p:spPr bwMode="auto">
          <a:xfrm>
            <a:off x="1981200" y="914400"/>
            <a:ext cx="5181600" cy="6858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2400" b="1" kern="0" dirty="0">
                <a:solidFill>
                  <a:sysClr val="windowText" lastClr="000000"/>
                </a:solidFill>
                <a:latin typeface="Times New Roman" pitchFamily="18" charset="0"/>
                <a:ea typeface="+mj-ea"/>
              </a:rPr>
              <a:t>Potential Indicators of </a:t>
            </a:r>
            <a:br>
              <a:rPr lang="en-US" sz="2400" b="1" kern="0" dirty="0">
                <a:solidFill>
                  <a:sysClr val="windowText" lastClr="000000"/>
                </a:solidFill>
                <a:latin typeface="Times New Roman" pitchFamily="18" charset="0"/>
                <a:ea typeface="+mj-ea"/>
              </a:rPr>
            </a:br>
            <a:r>
              <a:rPr lang="en-US" sz="2400" b="1" kern="0" dirty="0">
                <a:solidFill>
                  <a:sysClr val="windowText" lastClr="000000"/>
                </a:solidFill>
                <a:latin typeface="Times New Roman" pitchFamily="18" charset="0"/>
                <a:ea typeface="+mj-ea"/>
              </a:rPr>
              <a:t>Information Collection</a:t>
            </a:r>
          </a:p>
        </p:txBody>
      </p:sp>
      <p:sp>
        <p:nvSpPr>
          <p:cNvPr id="11" name="Rectangle 3"/>
          <p:cNvSpPr txBox="1">
            <a:spLocks noChangeArrowheads="1"/>
          </p:cNvSpPr>
          <p:nvPr/>
        </p:nvSpPr>
        <p:spPr bwMode="auto">
          <a:xfrm>
            <a:off x="722313" y="2057400"/>
            <a:ext cx="7699375" cy="41910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smtClean="0">
                <a:solidFill>
                  <a:srgbClr val="000000"/>
                </a:solidFill>
                <a:latin typeface="Times New Roman"/>
              </a:rPr>
              <a:t>Extensive</a:t>
            </a:r>
            <a:r>
              <a:rPr lang="en-US" sz="2000" kern="0" dirty="0">
                <a:solidFill>
                  <a:srgbClr val="000000"/>
                </a:solidFill>
                <a:latin typeface="Times New Roman"/>
              </a:rPr>
              <a:t>, unexplained use of copier, facsimile, or computer equipment to reproduce or </a:t>
            </a:r>
            <a:r>
              <a:rPr lang="en-US" sz="2000" kern="0" dirty="0" smtClean="0">
                <a:solidFill>
                  <a:srgbClr val="000000"/>
                </a:solidFill>
                <a:latin typeface="Times New Roman"/>
              </a:rPr>
              <a:t>transmit sensitive</a:t>
            </a:r>
            <a:r>
              <a:rPr lang="en-US" sz="2000" kern="0" dirty="0">
                <a:solidFill>
                  <a:srgbClr val="000000"/>
                </a:solidFill>
                <a:latin typeface="Times New Roman"/>
              </a:rPr>
              <a:t>, classified, proprietary, or export-controlled material</a:t>
            </a:r>
            <a:r>
              <a:rPr lang="en-US" sz="2000" kern="0" dirty="0" smtClean="0">
                <a:solidFill>
                  <a:srgbClr val="000000"/>
                </a:solidFill>
                <a:latin typeface="Times New Roman"/>
              </a:rPr>
              <a:t>.</a:t>
            </a:r>
          </a:p>
          <a:p>
            <a:pPr eaLnBrk="0" hangingPunct="0">
              <a:spcBef>
                <a:spcPct val="20000"/>
              </a:spcBef>
              <a:defRPr/>
            </a:pPr>
            <a:endParaRPr lang="en-US" sz="2000" kern="0" dirty="0">
              <a:solidFill>
                <a:srgbClr val="000000"/>
              </a:solidFill>
              <a:latin typeface="Times New Roman"/>
            </a:endParaRPr>
          </a:p>
          <a:p>
            <a:pPr marL="342900" indent="-342900" eaLnBrk="0" hangingPunct="0">
              <a:spcBef>
                <a:spcPct val="20000"/>
              </a:spcBef>
              <a:buFontTx/>
              <a:buChar char="•"/>
              <a:defRPr/>
            </a:pPr>
            <a:r>
              <a:rPr lang="en-US" sz="2000" kern="0" dirty="0">
                <a:solidFill>
                  <a:srgbClr val="000000"/>
                </a:solidFill>
                <a:latin typeface="Times New Roman"/>
              </a:rPr>
              <a:t>Taking classified or sensitive materials home purportedly for work reasons, without proper authorization</a:t>
            </a:r>
            <a:r>
              <a:rPr lang="en-US" sz="2000" kern="0" dirty="0" smtClean="0">
                <a:solidFill>
                  <a:srgbClr val="000000"/>
                </a:solidFill>
                <a:latin typeface="Times New Roman"/>
              </a:rPr>
              <a:t>.</a:t>
            </a:r>
          </a:p>
          <a:p>
            <a:pPr eaLnBrk="0" hangingPunct="0">
              <a:spcBef>
                <a:spcPct val="20000"/>
              </a:spcBef>
              <a:defRPr/>
            </a:pPr>
            <a:endParaRPr lang="en-US" sz="2000" kern="0" dirty="0">
              <a:solidFill>
                <a:srgbClr val="000000"/>
              </a:solidFill>
              <a:latin typeface="Times New Roman"/>
            </a:endParaRPr>
          </a:p>
          <a:p>
            <a:pPr marL="342900" indent="-342900" eaLnBrk="0" hangingPunct="0">
              <a:spcBef>
                <a:spcPct val="20000"/>
              </a:spcBef>
              <a:buFontTx/>
              <a:buChar char="•"/>
              <a:defRPr/>
            </a:pPr>
            <a:r>
              <a:rPr lang="en-US" sz="2000" kern="0" dirty="0">
                <a:solidFill>
                  <a:srgbClr val="000000"/>
                </a:solidFill>
                <a:latin typeface="Times New Roman"/>
              </a:rPr>
              <a:t>Working odd hours when others are not in the office or visiting other work areas after normal hours for no logical reason</a:t>
            </a:r>
            <a:r>
              <a:rPr lang="en-US" sz="2000" kern="0" dirty="0" smtClean="0">
                <a:solidFill>
                  <a:srgbClr val="000000"/>
                </a:solidFill>
                <a:latin typeface="Times New Roman"/>
              </a:rPr>
              <a:t>.</a:t>
            </a:r>
          </a:p>
          <a:p>
            <a:pPr eaLnBrk="0" hangingPunct="0">
              <a:spcBef>
                <a:spcPct val="20000"/>
              </a:spcBef>
              <a:defRPr/>
            </a:pPr>
            <a:endParaRPr lang="en-US" sz="2000" kern="0" dirty="0">
              <a:solidFill>
                <a:srgbClr val="000000"/>
              </a:solidFill>
              <a:latin typeface="Times New Roman"/>
            </a:endParaRPr>
          </a:p>
          <a:p>
            <a:pPr marL="342900" indent="-342900" eaLnBrk="0" hangingPunct="0">
              <a:spcBef>
                <a:spcPct val="20000"/>
              </a:spcBef>
              <a:buFontTx/>
              <a:buChar char="•"/>
              <a:defRPr/>
            </a:pPr>
            <a:r>
              <a:rPr lang="en-US" sz="2000" kern="0" dirty="0">
                <a:solidFill>
                  <a:srgbClr val="000000"/>
                </a:solidFill>
                <a:latin typeface="Times New Roman"/>
              </a:rPr>
              <a:t>Bringing cameras or recording devices, without approval, into areas storing sensitive, classified, proprietary, or export-controlled material.</a:t>
            </a:r>
          </a:p>
        </p:txBody>
      </p:sp>
      <p:pic>
        <p:nvPicPr>
          <p:cNvPr id="13" name="Picture 12"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2"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F79CA022-9853-4F19-9F2B-57CE4851B55C}" type="slidenum">
              <a:rPr lang="en-US">
                <a:solidFill>
                  <a:schemeClr val="tx2"/>
                </a:solidFill>
                <a:latin typeface="+mn-lt"/>
                <a:cs typeface="+mn-cs"/>
              </a:rPr>
              <a:pPr fontAlgn="auto">
                <a:spcBef>
                  <a:spcPts val="0"/>
                </a:spcBef>
                <a:spcAft>
                  <a:spcPts val="0"/>
                </a:spcAft>
                <a:defRPr/>
              </a:pPr>
              <a:t>8</a:t>
            </a:fld>
            <a:endParaRPr lang="en-US" dirty="0">
              <a:solidFill>
                <a:schemeClr val="tx2"/>
              </a:solidFill>
              <a:latin typeface="+mn-lt"/>
              <a:cs typeface="+mn-cs"/>
            </a:endParaRPr>
          </a:p>
        </p:txBody>
      </p:sp>
      <p:sp>
        <p:nvSpPr>
          <p:cNvPr id="9219" name="Rectangle 2"/>
          <p:cNvSpPr>
            <a:spLocks noGrp="1" noChangeArrowheads="1"/>
          </p:cNvSpPr>
          <p:nvPr>
            <p:ph type="title"/>
          </p:nvPr>
        </p:nvSpPr>
        <p:spPr>
          <a:xfrm>
            <a:off x="1981200" y="914400"/>
            <a:ext cx="5181600" cy="685800"/>
          </a:xfrm>
        </p:spPr>
        <p:txBody>
          <a:bodyPr/>
          <a:lstStyle/>
          <a:p>
            <a:pPr eaLnBrk="1" hangingPunct="1"/>
            <a:r>
              <a:rPr lang="en-US" altLang="en-US" sz="2400" b="1" smtClean="0">
                <a:solidFill>
                  <a:srgbClr val="000000"/>
                </a:solidFill>
                <a:latin typeface="Times New Roman" pitchFamily="18" charset="0"/>
                <a:cs typeface="Times New Roman" pitchFamily="18" charset="0"/>
              </a:rPr>
              <a:t>Potential Indicators of </a:t>
            </a:r>
            <a:br>
              <a:rPr lang="en-US" altLang="en-US" sz="2400" b="1" smtClean="0">
                <a:solidFill>
                  <a:srgbClr val="000000"/>
                </a:solidFill>
                <a:latin typeface="Times New Roman" pitchFamily="18" charset="0"/>
                <a:cs typeface="Times New Roman" pitchFamily="18" charset="0"/>
              </a:rPr>
            </a:br>
            <a:r>
              <a:rPr lang="en-US" altLang="en-US" sz="2400" b="1" smtClean="0">
                <a:solidFill>
                  <a:srgbClr val="000000"/>
                </a:solidFill>
                <a:latin typeface="Times New Roman" pitchFamily="18" charset="0"/>
                <a:cs typeface="Times New Roman" pitchFamily="18" charset="0"/>
              </a:rPr>
              <a:t>Illegal Income</a:t>
            </a:r>
          </a:p>
        </p:txBody>
      </p:sp>
      <p:sp>
        <p:nvSpPr>
          <p:cNvPr id="11" name="Rectangle 3"/>
          <p:cNvSpPr txBox="1">
            <a:spLocks noChangeArrowheads="1"/>
          </p:cNvSpPr>
          <p:nvPr/>
        </p:nvSpPr>
        <p:spPr bwMode="auto">
          <a:xfrm>
            <a:off x="722313" y="2133600"/>
            <a:ext cx="7699375" cy="4267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200" kern="0" dirty="0">
                <a:solidFill>
                  <a:srgbClr val="000000"/>
                </a:solidFill>
                <a:latin typeface="Times New Roman"/>
              </a:rPr>
              <a:t>Unexplained affluence, or </a:t>
            </a:r>
            <a:r>
              <a:rPr lang="en-US" sz="2200" kern="0" dirty="0" smtClean="0">
                <a:solidFill>
                  <a:srgbClr val="000000"/>
                </a:solidFill>
                <a:latin typeface="Times New Roman"/>
              </a:rPr>
              <a:t>lifestyle </a:t>
            </a:r>
            <a:r>
              <a:rPr lang="en-US" sz="2200" kern="0" dirty="0">
                <a:solidFill>
                  <a:srgbClr val="000000"/>
                </a:solidFill>
                <a:latin typeface="Times New Roman"/>
              </a:rPr>
              <a:t>inconsistent with known income</a:t>
            </a:r>
            <a:r>
              <a:rPr lang="en-US" sz="2200" kern="0" dirty="0" smtClean="0">
                <a:solidFill>
                  <a:srgbClr val="000000"/>
                </a:solidFill>
                <a:latin typeface="Times New Roman"/>
              </a:rPr>
              <a:t>.</a:t>
            </a:r>
          </a:p>
          <a:p>
            <a:pPr marL="342900" indent="-342900" eaLnBrk="0" hangingPunct="0">
              <a:spcBef>
                <a:spcPct val="20000"/>
              </a:spcBef>
              <a:buFontTx/>
              <a:buChar char="•"/>
              <a:defRPr/>
            </a:pPr>
            <a:endParaRPr lang="en-US" sz="1400" kern="0" dirty="0" smtClean="0">
              <a:solidFill>
                <a:srgbClr val="000000"/>
              </a:solidFill>
              <a:latin typeface="Times New Roman"/>
            </a:endParaRPr>
          </a:p>
          <a:p>
            <a:pPr marL="342900" indent="-342900" eaLnBrk="0" hangingPunct="0">
              <a:spcBef>
                <a:spcPct val="20000"/>
              </a:spcBef>
              <a:buFontTx/>
              <a:buChar char="•"/>
              <a:defRPr/>
            </a:pPr>
            <a:r>
              <a:rPr lang="en-US" sz="2200" kern="0" dirty="0" smtClean="0">
                <a:solidFill>
                  <a:srgbClr val="000000"/>
                </a:solidFill>
                <a:latin typeface="Times New Roman"/>
              </a:rPr>
              <a:t>Sudden purchases </a:t>
            </a:r>
            <a:r>
              <a:rPr lang="en-US" sz="2200" kern="0" dirty="0">
                <a:solidFill>
                  <a:srgbClr val="000000"/>
                </a:solidFill>
                <a:latin typeface="Times New Roman"/>
              </a:rPr>
              <a:t>of high value items or unusually frequent personal travel, which </a:t>
            </a:r>
            <a:r>
              <a:rPr lang="en-US" sz="2200" kern="0" dirty="0" smtClean="0">
                <a:solidFill>
                  <a:srgbClr val="000000"/>
                </a:solidFill>
                <a:latin typeface="Times New Roman"/>
              </a:rPr>
              <a:t>appear </a:t>
            </a:r>
            <a:r>
              <a:rPr lang="en-US" sz="2200" kern="0" dirty="0">
                <a:solidFill>
                  <a:srgbClr val="000000"/>
                </a:solidFill>
                <a:latin typeface="Times New Roman"/>
              </a:rPr>
              <a:t>to beyond known income.  </a:t>
            </a:r>
            <a:endParaRPr lang="en-US" sz="2200" kern="0" dirty="0" smtClean="0">
              <a:solidFill>
                <a:srgbClr val="000000"/>
              </a:solidFill>
              <a:latin typeface="Times New Roman"/>
            </a:endParaRPr>
          </a:p>
          <a:p>
            <a:pPr marL="342900" indent="-342900" eaLnBrk="0" hangingPunct="0">
              <a:spcBef>
                <a:spcPct val="20000"/>
              </a:spcBef>
              <a:buFontTx/>
              <a:buChar char="•"/>
              <a:defRPr/>
            </a:pPr>
            <a:endParaRPr lang="en-US" sz="1400" kern="0" dirty="0">
              <a:solidFill>
                <a:srgbClr val="000000"/>
              </a:solidFill>
              <a:latin typeface="Times New Roman"/>
            </a:endParaRPr>
          </a:p>
          <a:p>
            <a:pPr marL="342900" indent="-342900" eaLnBrk="0" hangingPunct="0">
              <a:spcBef>
                <a:spcPct val="20000"/>
              </a:spcBef>
              <a:buFontTx/>
              <a:buChar char="•"/>
              <a:defRPr/>
            </a:pPr>
            <a:r>
              <a:rPr lang="en-US" sz="2200" kern="0" dirty="0" smtClean="0">
                <a:solidFill>
                  <a:srgbClr val="000000"/>
                </a:solidFill>
                <a:latin typeface="Times New Roman"/>
              </a:rPr>
              <a:t>Sudden </a:t>
            </a:r>
            <a:r>
              <a:rPr lang="en-US" sz="2200" kern="0" dirty="0">
                <a:solidFill>
                  <a:srgbClr val="000000"/>
                </a:solidFill>
                <a:latin typeface="Times New Roman"/>
              </a:rPr>
              <a:t>repayment of large debts or loans, indicating sudden reversal of financial difficulties.</a:t>
            </a:r>
          </a:p>
          <a:p>
            <a:pPr marL="342900" indent="-342900" eaLnBrk="0" hangingPunct="0">
              <a:spcBef>
                <a:spcPct val="20000"/>
              </a:spcBef>
              <a:buFontTx/>
              <a:buChar char="•"/>
              <a:defRPr/>
            </a:pPr>
            <a:endParaRPr lang="en-US" sz="1400" kern="0" dirty="0">
              <a:solidFill>
                <a:srgbClr val="000000"/>
              </a:solidFill>
              <a:latin typeface="Times New Roman"/>
            </a:endParaRPr>
          </a:p>
          <a:p>
            <a:pPr marL="342900" indent="-342900" eaLnBrk="0" hangingPunct="0">
              <a:spcBef>
                <a:spcPct val="20000"/>
              </a:spcBef>
              <a:buFontTx/>
              <a:buChar char="•"/>
              <a:defRPr/>
            </a:pPr>
            <a:r>
              <a:rPr lang="en-US" sz="2200" kern="0" dirty="0">
                <a:solidFill>
                  <a:srgbClr val="000000"/>
                </a:solidFill>
                <a:latin typeface="Times New Roman"/>
              </a:rPr>
              <a:t>Joking or bragging about working for a foreign intelligence service, or having a mysterious source of </a:t>
            </a:r>
            <a:r>
              <a:rPr lang="en-US" sz="2200" kern="0" dirty="0" smtClean="0">
                <a:solidFill>
                  <a:srgbClr val="000000"/>
                </a:solidFill>
                <a:latin typeface="Times New Roman"/>
              </a:rPr>
              <a:t>income (it happens!)</a:t>
            </a:r>
            <a:endParaRPr lang="en-US" sz="2200" kern="0" dirty="0">
              <a:solidFill>
                <a:srgbClr val="000000"/>
              </a:solidFill>
              <a:latin typeface="Times New Roman"/>
            </a:endParaRP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a:xfrm>
            <a:off x="8610600" y="6172200"/>
            <a:ext cx="304800" cy="457200"/>
          </a:xfrm>
          <a:prstGeom prst="rect">
            <a:avLst/>
          </a:prstGeom>
          <a:noFill/>
        </p:spPr>
        <p:txBody>
          <a:bodyPr/>
          <a:lstStyle/>
          <a:p>
            <a:pPr fontAlgn="auto">
              <a:spcBef>
                <a:spcPts val="0"/>
              </a:spcBef>
              <a:spcAft>
                <a:spcPts val="0"/>
              </a:spcAft>
              <a:defRPr/>
            </a:pPr>
            <a:fld id="{428955A7-9C33-4B38-A574-2EC7FEBAA9D4}" type="slidenum">
              <a:rPr lang="en-US">
                <a:solidFill>
                  <a:schemeClr val="tx2"/>
                </a:solidFill>
                <a:latin typeface="+mn-lt"/>
                <a:cs typeface="+mn-cs"/>
              </a:rPr>
              <a:pPr fontAlgn="auto">
                <a:spcBef>
                  <a:spcPts val="0"/>
                </a:spcBef>
                <a:spcAft>
                  <a:spcPts val="0"/>
                </a:spcAft>
                <a:defRPr/>
              </a:pPr>
              <a:t>9</a:t>
            </a:fld>
            <a:endParaRPr lang="en-US" dirty="0">
              <a:solidFill>
                <a:schemeClr val="tx2"/>
              </a:solidFill>
              <a:latin typeface="+mn-lt"/>
              <a:cs typeface="+mn-cs"/>
            </a:endParaRPr>
          </a:p>
        </p:txBody>
      </p:sp>
      <p:sp>
        <p:nvSpPr>
          <p:cNvPr id="10243" name="Rectangle 2"/>
          <p:cNvSpPr>
            <a:spLocks noGrp="1" noChangeArrowheads="1"/>
          </p:cNvSpPr>
          <p:nvPr>
            <p:ph type="title"/>
          </p:nvPr>
        </p:nvSpPr>
        <p:spPr>
          <a:xfrm>
            <a:off x="1981200" y="914400"/>
            <a:ext cx="5181600" cy="685800"/>
          </a:xfrm>
        </p:spPr>
        <p:txBody>
          <a:bodyPr/>
          <a:lstStyle/>
          <a:p>
            <a:pPr eaLnBrk="1" hangingPunct="1"/>
            <a:r>
              <a:rPr lang="en-US" altLang="en-US" sz="2400" b="1" smtClean="0">
                <a:solidFill>
                  <a:srgbClr val="000000"/>
                </a:solidFill>
                <a:latin typeface="Times New Roman" pitchFamily="18" charset="0"/>
                <a:cs typeface="Times New Roman" pitchFamily="18" charset="0"/>
              </a:rPr>
              <a:t>Other Potential Indicators of </a:t>
            </a:r>
            <a:br>
              <a:rPr lang="en-US" altLang="en-US" sz="2400" b="1" smtClean="0">
                <a:solidFill>
                  <a:srgbClr val="000000"/>
                </a:solidFill>
                <a:latin typeface="Times New Roman" pitchFamily="18" charset="0"/>
                <a:cs typeface="Times New Roman" pitchFamily="18" charset="0"/>
              </a:rPr>
            </a:br>
            <a:r>
              <a:rPr lang="en-US" altLang="en-US" sz="2400" b="1" smtClean="0">
                <a:solidFill>
                  <a:srgbClr val="000000"/>
                </a:solidFill>
                <a:latin typeface="Times New Roman" pitchFamily="18" charset="0"/>
                <a:cs typeface="Times New Roman" pitchFamily="18" charset="0"/>
              </a:rPr>
              <a:t>Concerns</a:t>
            </a:r>
          </a:p>
        </p:txBody>
      </p:sp>
      <p:sp>
        <p:nvSpPr>
          <p:cNvPr id="11" name="Rectangle 3"/>
          <p:cNvSpPr txBox="1">
            <a:spLocks noChangeArrowheads="1"/>
          </p:cNvSpPr>
          <p:nvPr/>
        </p:nvSpPr>
        <p:spPr bwMode="auto">
          <a:xfrm>
            <a:off x="722313" y="2133600"/>
            <a:ext cx="7699375" cy="4267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solidFill>
                  <a:srgbClr val="000000"/>
                </a:solidFill>
                <a:latin typeface="Times New Roman"/>
              </a:rPr>
              <a:t>Behavior indicating concern that one is being investigated or watched, such as actions to detect physical surveillance, searching for listening devices or cameras, and leaving “traps” to detect search of the individuals work area or home</a:t>
            </a:r>
            <a:r>
              <a:rPr lang="en-US" sz="2000" kern="0" dirty="0" smtClean="0">
                <a:solidFill>
                  <a:srgbClr val="000000"/>
                </a:solidFill>
                <a:latin typeface="Times New Roman"/>
              </a:rPr>
              <a:t>.</a:t>
            </a:r>
          </a:p>
          <a:p>
            <a:pPr eaLnBrk="0" hangingPunct="0">
              <a:spcBef>
                <a:spcPct val="20000"/>
              </a:spcBef>
              <a:defRPr/>
            </a:pPr>
            <a:endParaRPr lang="en-US" sz="1400" kern="0" dirty="0">
              <a:solidFill>
                <a:srgbClr val="000000"/>
              </a:solidFill>
              <a:latin typeface="Times New Roman"/>
            </a:endParaRPr>
          </a:p>
          <a:p>
            <a:pPr marL="342900" indent="-342900" eaLnBrk="0" hangingPunct="0">
              <a:spcBef>
                <a:spcPct val="20000"/>
              </a:spcBef>
              <a:buFontTx/>
              <a:buChar char="•"/>
              <a:defRPr/>
            </a:pPr>
            <a:r>
              <a:rPr lang="en-US" sz="2000" kern="0" dirty="0">
                <a:solidFill>
                  <a:srgbClr val="000000"/>
                </a:solidFill>
                <a:latin typeface="Times New Roman"/>
              </a:rPr>
              <a:t>Any part-time employment or other outside activities that may create a conflict of interest with one’s obligation to protect </a:t>
            </a:r>
            <a:r>
              <a:rPr lang="en-US" sz="2000" kern="0" dirty="0" smtClean="0">
                <a:solidFill>
                  <a:srgbClr val="000000"/>
                </a:solidFill>
                <a:latin typeface="Times New Roman"/>
              </a:rPr>
              <a:t>sensitive, classified </a:t>
            </a:r>
            <a:r>
              <a:rPr lang="en-US" sz="2000" kern="0" dirty="0">
                <a:solidFill>
                  <a:srgbClr val="000000"/>
                </a:solidFill>
                <a:latin typeface="Times New Roman"/>
              </a:rPr>
              <a:t>or sensitive but unclassified information.</a:t>
            </a:r>
          </a:p>
          <a:p>
            <a:pPr marL="342900" indent="-342900" eaLnBrk="0" hangingPunct="0">
              <a:spcBef>
                <a:spcPct val="20000"/>
              </a:spcBef>
              <a:buFontTx/>
              <a:buChar char="•"/>
              <a:defRPr/>
            </a:pPr>
            <a:endParaRPr lang="en-US" sz="2000" kern="0" dirty="0">
              <a:solidFill>
                <a:srgbClr val="000000"/>
              </a:solidFill>
              <a:latin typeface="Times New Roman"/>
            </a:endParaRPr>
          </a:p>
          <a:p>
            <a:pPr marL="342900" indent="-342900" eaLnBrk="0" hangingPunct="0">
              <a:spcBef>
                <a:spcPct val="20000"/>
              </a:spcBef>
              <a:defRPr/>
            </a:pPr>
            <a:r>
              <a:rPr lang="en-US" sz="2000" b="1" i="1" kern="0" dirty="0">
                <a:solidFill>
                  <a:srgbClr val="000000"/>
                </a:solidFill>
                <a:latin typeface="Times New Roman"/>
              </a:rPr>
              <a:t>NOTE:</a:t>
            </a:r>
            <a:r>
              <a:rPr lang="en-US" sz="2000" i="1" kern="0" dirty="0">
                <a:solidFill>
                  <a:srgbClr val="000000"/>
                </a:solidFill>
                <a:latin typeface="Times New Roman"/>
              </a:rPr>
              <a:t> The existence of one or two of the aforementioned factors does not necessarily mean that a person is engaged in espionage activity.  However, the risk that someone may be involved in espionage against the DOC increases when these elements are present.</a:t>
            </a:r>
          </a:p>
        </p:txBody>
      </p:sp>
      <p:pic>
        <p:nvPicPr>
          <p:cNvPr id="12" name="Picture 11" descr="Department-of-Commerce-Insignia-Logo.jpg"/>
          <p:cNvPicPr>
            <a:picLocks noChangeAspect="1"/>
          </p:cNvPicPr>
          <p:nvPr/>
        </p:nvPicPr>
        <p:blipFill>
          <a:blip r:embed="rId2" cstate="print"/>
          <a:srcRect l="3823" r="4431" b="4762"/>
          <a:stretch>
            <a:fillRect/>
          </a:stretch>
        </p:blipFill>
        <p:spPr>
          <a:xfrm>
            <a:off x="304800" y="228600"/>
            <a:ext cx="1828800" cy="1828800"/>
          </a:xfrm>
          <a:prstGeom prst="ellipse">
            <a:avLst/>
          </a:prstGeom>
        </p:spPr>
      </p:pic>
      <p:sp>
        <p:nvSpPr>
          <p:cNvPr id="10" name="Footer Placeholder 3"/>
          <p:cNvSpPr txBox="1">
            <a:spLocks/>
          </p:cNvSpPr>
          <p:nvPr/>
        </p:nvSpPr>
        <p:spPr>
          <a:xfrm>
            <a:off x="1981200" y="6400800"/>
            <a:ext cx="5799138" cy="304800"/>
          </a:xfrm>
          <a:prstGeom prst="rect">
            <a:avLst/>
          </a:prstGeom>
        </p:spPr>
        <p:txBody>
          <a:bodyPr anchor="ctr"/>
          <a:lstStyle/>
          <a:p>
            <a:pPr algn="ctr" fontAlgn="auto">
              <a:spcBef>
                <a:spcPts val="0"/>
              </a:spcBef>
              <a:spcAft>
                <a:spcPts val="0"/>
              </a:spcAft>
              <a:defRPr/>
            </a:pPr>
            <a:r>
              <a:rPr lang="en-US" sz="1400" b="1" dirty="0">
                <a:solidFill>
                  <a:schemeClr val="tx2"/>
                </a:solidFill>
                <a:latin typeface="+mn-lt"/>
                <a:cs typeface="+mn-cs"/>
              </a:rPr>
              <a:t>Security is Everyone's Responsibility </a:t>
            </a:r>
          </a:p>
        </p:txBody>
      </p:sp>
    </p:spTree>
  </p:cSld>
  <p:clrMapOvr>
    <a:masterClrMapping/>
  </p:clrMapOvr>
  <p:transition>
    <p:checker/>
  </p:transition>
</p:sld>
</file>

<file path=ppt/theme/theme1.xml><?xml version="1.0" encoding="utf-8"?>
<a:theme xmlns:a="http://schemas.openxmlformats.org/drawingml/2006/main" name="Presentation for science fair proj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science fair project</Template>
  <TotalTime>4380</TotalTime>
  <Words>3671</Words>
  <Application>Microsoft Office PowerPoint</Application>
  <PresentationFormat>On-screen Show (4:3)</PresentationFormat>
  <Paragraphs>522</Paragraphs>
  <Slides>39</Slides>
  <Notes>20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Presentation for science fair project</vt:lpstr>
      <vt:lpstr> Espionage Indicators</vt:lpstr>
      <vt:lpstr>Who Must Have This Briefing?</vt:lpstr>
      <vt:lpstr>Espionage Indicators</vt:lpstr>
      <vt:lpstr>Potential Indicators of Espionage</vt:lpstr>
      <vt:lpstr>Potential Indicators of  Information Collection</vt:lpstr>
      <vt:lpstr>Potential Indicators of  Information Collection</vt:lpstr>
      <vt:lpstr>PowerPoint Presentation</vt:lpstr>
      <vt:lpstr>Potential Indicators of  Illegal Income</vt:lpstr>
      <vt:lpstr>Other Potential Indicators of  Concerns</vt:lpstr>
      <vt:lpstr>   Classified Information and Insider Threat: What Is It And Why It Matters </vt:lpstr>
      <vt:lpstr> Classified Information and Insider Threat: Signs &amp; Indicators   </vt:lpstr>
      <vt:lpstr> Classified Information and Insider Threat: Signs &amp; Indicators   </vt:lpstr>
      <vt:lpstr> Classified Information and Insider Threat: Signs &amp; Indicators   </vt:lpstr>
      <vt:lpstr> Classified Information and Insider Threat: Signs &amp; Indicators   </vt:lpstr>
      <vt:lpstr> Classified Information and Insider Threat: You Can Make The Difference   </vt:lpstr>
      <vt:lpstr> Foreign National Visitors &amp; Guests: Security Awareness  </vt:lpstr>
      <vt:lpstr> Reporting Your Concerns  </vt:lpstr>
      <vt:lpstr>PowerPoint Presentation</vt:lpstr>
      <vt:lpstr>PowerPoint Presentation</vt:lpstr>
      <vt:lpstr>    Foreign National Visitor &amp; Guest            Access Program Sponsor Requirements Training</vt:lpstr>
      <vt:lpstr>  DAO 207-12 applies to</vt:lpstr>
      <vt:lpstr>…with a few exceptions:</vt:lpstr>
      <vt:lpstr>Striking the Appropriate Balance of Security and International Collaboration</vt:lpstr>
      <vt:lpstr>Advance Notice</vt:lpstr>
      <vt:lpstr>The Foreign National Visitor (FNV) Process</vt:lpstr>
      <vt:lpstr>The Foreign National Guest Process</vt:lpstr>
      <vt:lpstr> Departmental Sponsor Responsibilities</vt:lpstr>
      <vt:lpstr> Departmental Sponsor Responsibilities</vt:lpstr>
      <vt:lpstr>Why is Escorting Important?</vt:lpstr>
      <vt:lpstr>Departmental Sponsor Responsibilities</vt:lpstr>
      <vt:lpstr>Departmental Sponsor Responsibilities</vt:lpstr>
      <vt:lpstr>Limited Unescorted Access (Guests)</vt:lpstr>
      <vt:lpstr>Limited Unescorted Access (Guests)</vt:lpstr>
      <vt:lpstr>Badge/Credential Issuance</vt:lpstr>
      <vt:lpstr>Access Denial Appeals</vt:lpstr>
      <vt:lpstr>Questions?</vt:lpstr>
      <vt:lpstr>  OSY Points of Contact</vt:lpstr>
      <vt:lpstr>Departmental Sponsor Responsibilities</vt:lpstr>
      <vt:lpstr>PowerPoint Presentation</vt:lpstr>
    </vt:vector>
  </TitlesOfParts>
  <Company>DOC, NOAA, WRC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Espionage Indicators</dc:title>
  <dc:creator>noaauser</dc:creator>
  <cp:lastModifiedBy>Cheryl L. Wieser</cp:lastModifiedBy>
  <cp:revision>50</cp:revision>
  <cp:lastPrinted>2016-08-08T17:27:22Z</cp:lastPrinted>
  <dcterms:created xsi:type="dcterms:W3CDTF">2011-09-29T22:46:11Z</dcterms:created>
  <dcterms:modified xsi:type="dcterms:W3CDTF">2016-11-28T21:19:44Z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